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2"/>
  </p:notesMasterIdLst>
  <p:sldIdLst>
    <p:sldId id="256" r:id="rId2"/>
    <p:sldId id="304" r:id="rId3"/>
    <p:sldId id="264" r:id="rId4"/>
    <p:sldId id="272" r:id="rId5"/>
    <p:sldId id="268" r:id="rId6"/>
    <p:sldId id="305" r:id="rId7"/>
    <p:sldId id="275" r:id="rId8"/>
    <p:sldId id="281" r:id="rId9"/>
    <p:sldId id="278" r:id="rId10"/>
    <p:sldId id="300" r:id="rId11"/>
    <p:sldId id="285" r:id="rId12"/>
    <p:sldId id="293" r:id="rId13"/>
    <p:sldId id="314" r:id="rId14"/>
    <p:sldId id="288" r:id="rId15"/>
    <p:sldId id="294" r:id="rId16"/>
    <p:sldId id="290" r:id="rId17"/>
    <p:sldId id="295" r:id="rId18"/>
    <p:sldId id="297" r:id="rId19"/>
    <p:sldId id="298" r:id="rId20"/>
    <p:sldId id="306" r:id="rId21"/>
    <p:sldId id="296" r:id="rId22"/>
    <p:sldId id="292" r:id="rId23"/>
    <p:sldId id="302" r:id="rId24"/>
    <p:sldId id="280" r:id="rId25"/>
    <p:sldId id="311" r:id="rId26"/>
    <p:sldId id="312" r:id="rId27"/>
    <p:sldId id="308" r:id="rId28"/>
    <p:sldId id="309" r:id="rId29"/>
    <p:sldId id="307" r:id="rId30"/>
    <p:sldId id="310"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7F7F7F"/>
    <a:srgbClr val="0066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519" autoAdjust="0"/>
  </p:normalViewPr>
  <p:slideViewPr>
    <p:cSldViewPr snapToGrid="0">
      <p:cViewPr varScale="1">
        <p:scale>
          <a:sx n="98" d="100"/>
          <a:sy n="98" d="100"/>
        </p:scale>
        <p:origin x="110" y="10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5A5FD-5078-4C21-89D0-98763D99E6A3}" type="datetimeFigureOut">
              <a:rPr kumimoji="1" lang="ja-JP" altLang="en-US" smtClean="0"/>
              <a:t>2021/6/18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4899F-839F-45AA-A739-A2500E393B90}" type="slidenum">
              <a:rPr kumimoji="1" lang="ja-JP" altLang="en-US" smtClean="0"/>
              <a:t>‹#›</a:t>
            </a:fld>
            <a:endParaRPr kumimoji="1" lang="ja-JP" altLang="en-US"/>
          </a:p>
        </p:txBody>
      </p:sp>
    </p:spTree>
    <p:extLst>
      <p:ext uri="{BB962C8B-B14F-4D97-AF65-F5344CB8AC3E}">
        <p14:creationId xmlns:p14="http://schemas.microsoft.com/office/powerpoint/2010/main" val="12751037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A24899F-839F-45AA-A739-A2500E393B90}" type="slidenum">
              <a:rPr kumimoji="1" lang="ja-JP" altLang="en-US" smtClean="0"/>
              <a:t>14</a:t>
            </a:fld>
            <a:endParaRPr kumimoji="1" lang="ja-JP" altLang="en-US"/>
          </a:p>
        </p:txBody>
      </p:sp>
    </p:spTree>
    <p:extLst>
      <p:ext uri="{BB962C8B-B14F-4D97-AF65-F5344CB8AC3E}">
        <p14:creationId xmlns:p14="http://schemas.microsoft.com/office/powerpoint/2010/main" val="331491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30EF-291F-43C9-B4EA-D03F6DC3768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338954-CF3E-4474-9B0E-578AF772A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99FA5BA-C94F-49D3-8645-174CD9107D13}"/>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9E896CC8-2F5E-48C2-A044-EE01FD5F0E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8C1A40-556D-4652-96ED-EC6A71C236BC}"/>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15838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FB983-0CB2-47D1-AA2F-98613B132EB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9BCBCC8-7671-40F2-9351-A89B52ACA57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740A17-AF70-457D-BB23-910777FE28E0}"/>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A92AA630-0076-4731-BB10-6495D83DE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4DEBE0-9710-422C-AAB0-59A011A0E4AF}"/>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56199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929912E-2E71-4392-B896-21927BE0E8D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E609A9B-6EEB-43E7-8763-616E9680F2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5B037-473F-4D88-86F3-D865A72BCC3A}"/>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D55136EC-02E9-4556-B074-C7C9813EBD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029D17-038F-4033-9D91-974FFFB4D058}"/>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30300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87038-BFE0-474D-B178-C2D37B8C94D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881E38-00BC-4606-8D1B-8EF2E010168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C198A8-9118-4CE7-A8A7-3081F9880C51}"/>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C18C4D54-85A4-42EF-B6A4-7223312156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453DCC-9BEC-43C0-890B-C4D75D3C1A0F}"/>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400477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B652A-6A80-4773-8EEC-115B9345A3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3072CC-BDDA-431D-88E5-D04DCCC4A5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F7CC742-59B4-49EA-BEA0-6A7166E11E09}"/>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58E3ACA2-D958-4FBC-9088-99DB5E3EC1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3F07D2-7060-4C97-BAB5-DDD6EABCAAD6}"/>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01182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6597C6-2705-4157-A5BA-17703C86FA4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6C3EDC-9525-44A4-B75B-0B22D625B71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1892369-90B7-489B-8494-DE01169E23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DD161C1-51FF-4261-8D5D-B7ED67507A92}"/>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38FDD715-CACE-4B37-BAD6-5A6EB9DE355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86D45B-3B05-4F33-81B8-65F98FCB3DB2}"/>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8130105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08FC3-E103-43FA-A6DE-133FF93941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651B1A-3CFA-460F-B3D9-4405F4809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553B42-291E-46AB-A8BF-3F224170AE4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0E66B20-E82D-4A0E-B30A-24A70A789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C3266D9-F890-4FD4-8E81-A6F4B185A81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58159D-8F96-48BA-9EB2-7D391E6DCBC4}"/>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8" name="フッター プレースホルダー 7">
            <a:extLst>
              <a:ext uri="{FF2B5EF4-FFF2-40B4-BE49-F238E27FC236}">
                <a16:creationId xmlns:a16="http://schemas.microsoft.com/office/drawing/2014/main" id="{7CB29A87-14D8-46E8-AA57-A29EBC3DDE1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5767F99-9688-4BB5-80CB-E99615B9A596}"/>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9397604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82171-EDA0-4459-8E9C-92F523B775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670B4B4-28A1-45F1-AADD-A2693CA3FB38}"/>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4" name="フッター プレースホルダー 3">
            <a:extLst>
              <a:ext uri="{FF2B5EF4-FFF2-40B4-BE49-F238E27FC236}">
                <a16:creationId xmlns:a16="http://schemas.microsoft.com/office/drawing/2014/main" id="{6052676B-4ECC-4BA3-A347-A0E281F296E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DC6C14A-AF58-4097-BD2C-9460F2156D0A}"/>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5020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0D9F5C-28AC-491E-ADBC-619847AB9D8E}"/>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3" name="フッター プレースホルダー 2">
            <a:extLst>
              <a:ext uri="{FF2B5EF4-FFF2-40B4-BE49-F238E27FC236}">
                <a16:creationId xmlns:a16="http://schemas.microsoft.com/office/drawing/2014/main" id="{DFB7245A-B0BF-408E-9495-9928D3D170F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7775C9B-685D-4B75-9A6E-76FE1B4C4831}"/>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316915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089643-81C7-4270-89F8-8204D7F4EF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E6F69D-060E-4EE2-B05C-25160C33E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A53FAD6-9C03-4EB4-948E-C4C24544A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72137E1-487D-46F0-9F34-19F29C82E28A}"/>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F556A7CA-02CB-413F-B122-A035DCDCCD9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0C7CE0-5CB8-44B3-B497-419ECFF47E71}"/>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4300420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F7281-20D2-472A-956B-8FA94F5CAF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2DD5DD2-D119-4BA1-B9DE-DC72DFF40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678BBDC-2191-444E-B491-05C8040B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0F3292-B254-4F4B-836D-F00DA8940FC1}"/>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7639FB45-EC01-46F4-8F72-955FD4958B0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36EADD-7B35-4D93-9F51-172235D9A797}"/>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966292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754C09D-AC35-4228-A8D4-71E79F4D3D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BAB612-9932-4EBA-88DB-23768711E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346F2D-C6BE-4358-A9FD-BF17E3580B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00B3ADCB-29B8-42ED-972F-A683DEE17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07568DB-14C7-4306-973A-2DA155F4D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5958168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2.wdp"/><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2.wdp"/><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37.png"/><Relationship Id="rId4" Type="http://schemas.openxmlformats.org/officeDocument/2006/relationships/image" Target="../media/image34.png"/><Relationship Id="rId9" Type="http://schemas.microsoft.com/office/2007/relationships/hdphoto" Target="../media/hdphoto2.wdp"/><Relationship Id="rId1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2.wdp"/><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2.wdp"/><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47.jpeg"/><Relationship Id="rId4" Type="http://schemas.openxmlformats.org/officeDocument/2006/relationships/image" Target="../media/image4.png"/><Relationship Id="rId9"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3.svg"/><Relationship Id="rId7" Type="http://schemas.microsoft.com/office/2007/relationships/hdphoto" Target="../media/hdphoto2.wdp"/><Relationship Id="rId12"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1.png"/><Relationship Id="rId5" Type="http://schemas.openxmlformats.org/officeDocument/2006/relationships/image" Target="../media/image5.svg"/><Relationship Id="rId10" Type="http://schemas.openxmlformats.org/officeDocument/2006/relationships/image" Target="../media/image50.png"/><Relationship Id="rId4" Type="http://schemas.openxmlformats.org/officeDocument/2006/relationships/image" Target="../media/image4.png"/><Relationship Id="rId9" Type="http://schemas.openxmlformats.org/officeDocument/2006/relationships/image" Target="../media/image49.pn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1.jpeg"/><Relationship Id="rId7" Type="http://schemas.openxmlformats.org/officeDocument/2006/relationships/image" Target="../media/image2.png"/><Relationship Id="rId12"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7.png"/><Relationship Id="rId5" Type="http://schemas.openxmlformats.org/officeDocument/2006/relationships/image" Target="../media/image13.jpeg"/><Relationship Id="rId10" Type="http://schemas.openxmlformats.org/officeDocument/2006/relationships/image" Target="../media/image5.svg"/><Relationship Id="rId4" Type="http://schemas.openxmlformats.org/officeDocument/2006/relationships/image" Target="../media/image12.jpe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3.sv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png"/><Relationship Id="rId5" Type="http://schemas.openxmlformats.org/officeDocument/2006/relationships/image" Target="../media/image18.png"/><Relationship Id="rId10" Type="http://schemas.microsoft.com/office/2007/relationships/hdphoto" Target="../media/hdphoto2.wdp"/><Relationship Id="rId4" Type="http://schemas.openxmlformats.org/officeDocument/2006/relationships/image" Target="../media/image17.svg"/><Relationship Id="rId9" Type="http://schemas.openxmlformats.org/officeDocument/2006/relationships/image" Target="../media/image7.png"/><Relationship Id="rId1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wdp"/><Relationship Id="rId3" Type="http://schemas.openxmlformats.org/officeDocument/2006/relationships/image" Target="../media/image21.svg"/><Relationship Id="rId7" Type="http://schemas.openxmlformats.org/officeDocument/2006/relationships/image" Target="../media/image19.svg"/><Relationship Id="rId12" Type="http://schemas.openxmlformats.org/officeDocument/2006/relationships/image" Target="../media/image7.png"/><Relationship Id="rId17" Type="http://schemas.openxmlformats.org/officeDocument/2006/relationships/image" Target="../media/image5.svg"/><Relationship Id="rId2" Type="http://schemas.openxmlformats.org/officeDocument/2006/relationships/image" Target="../media/image20.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7.svg"/><Relationship Id="rId5" Type="http://schemas.openxmlformats.org/officeDocument/2006/relationships/image" Target="../media/image23.svg"/><Relationship Id="rId15" Type="http://schemas.openxmlformats.org/officeDocument/2006/relationships/image" Target="../media/image3.sv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2.wdp"/><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F52D39-89CD-4CBE-8B3D-7DC2498A84FF}"/>
              </a:ext>
            </a:extLst>
          </p:cNvPr>
          <p:cNvSpPr>
            <a:spLocks noGrp="1"/>
          </p:cNvSpPr>
          <p:nvPr>
            <p:ph type="ctrTitle"/>
          </p:nvPr>
        </p:nvSpPr>
        <p:spPr>
          <a:xfrm>
            <a:off x="1524000" y="1041400"/>
            <a:ext cx="9144000" cy="2387600"/>
          </a:xfrm>
        </p:spPr>
        <p:txBody>
          <a:bodyPr>
            <a:normAutofit/>
          </a:bodyPr>
          <a:lstStyle/>
          <a:p>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新人研修成果物発表</a:t>
            </a:r>
          </a:p>
        </p:txBody>
      </p:sp>
      <p:sp>
        <p:nvSpPr>
          <p:cNvPr id="3" name="字幕 2">
            <a:extLst>
              <a:ext uri="{FF2B5EF4-FFF2-40B4-BE49-F238E27FC236}">
                <a16:creationId xmlns:a16="http://schemas.microsoft.com/office/drawing/2014/main" id="{69D5F33F-3098-4A63-A024-6A4664072290}"/>
              </a:ext>
            </a:extLst>
          </p:cNvPr>
          <p:cNvSpPr>
            <a:spLocks noGrp="1"/>
          </p:cNvSpPr>
          <p:nvPr>
            <p:ph type="subTitle" idx="1"/>
          </p:nvPr>
        </p:nvSpPr>
        <p:spPr>
          <a:xfrm>
            <a:off x="1524000" y="3521075"/>
            <a:ext cx="9144000" cy="1655762"/>
          </a:xfrm>
        </p:spPr>
        <p:txBody>
          <a:bodyPr/>
          <a:lstStyle/>
          <a:p>
            <a:r>
              <a:rPr lang="ja-JP" altLang="en-US" dirty="0">
                <a:latin typeface="メイリオ" panose="020B0604030504040204" pitchFamily="50" charset="-128"/>
                <a:ea typeface="メイリオ" panose="020B0604030504040204" pitchFamily="50" charset="-128"/>
              </a:rPr>
              <a:t>システム部</a:t>
            </a:r>
            <a:r>
              <a:rPr kumimoji="1" lang="ja-JP" altLang="en-US" dirty="0">
                <a:latin typeface="メイリオ" panose="020B0604030504040204" pitchFamily="50" charset="-128"/>
                <a:ea typeface="メイリオ" panose="020B0604030504040204" pitchFamily="50" charset="-128"/>
              </a:rPr>
              <a:t>　岡　丈博</a:t>
            </a:r>
          </a:p>
        </p:txBody>
      </p:sp>
      <p:pic>
        <p:nvPicPr>
          <p:cNvPr id="6" name="図 5">
            <a:extLst>
              <a:ext uri="{FF2B5EF4-FFF2-40B4-BE49-F238E27FC236}">
                <a16:creationId xmlns:a16="http://schemas.microsoft.com/office/drawing/2014/main" id="{EA0E4DB9-6AD9-4B7A-95A5-305527106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780" y="4348956"/>
            <a:ext cx="3934439" cy="1481200"/>
          </a:xfrm>
          <a:prstGeom prst="rect">
            <a:avLst/>
          </a:prstGeom>
        </p:spPr>
      </p:pic>
      <p:grpSp>
        <p:nvGrpSpPr>
          <p:cNvPr id="7" name="グループ化 6">
            <a:extLst>
              <a:ext uri="{FF2B5EF4-FFF2-40B4-BE49-F238E27FC236}">
                <a16:creationId xmlns:a16="http://schemas.microsoft.com/office/drawing/2014/main" id="{3C9C23F6-E70A-4A77-BCD2-E3B7CB3C6C5D}"/>
              </a:ext>
            </a:extLst>
          </p:cNvPr>
          <p:cNvGrpSpPr/>
          <p:nvPr/>
        </p:nvGrpSpPr>
        <p:grpSpPr>
          <a:xfrm>
            <a:off x="0" y="5714999"/>
            <a:ext cx="12192000" cy="1143001"/>
            <a:chOff x="0" y="5714999"/>
            <a:chExt cx="12192000" cy="1143001"/>
          </a:xfrm>
        </p:grpSpPr>
        <p:sp>
          <p:nvSpPr>
            <p:cNvPr id="8" name="正方形/長方形 7">
              <a:extLst>
                <a:ext uri="{FF2B5EF4-FFF2-40B4-BE49-F238E27FC236}">
                  <a16:creationId xmlns:a16="http://schemas.microsoft.com/office/drawing/2014/main" id="{B8AC0DA0-EFB1-4840-92FA-A53A7287B783}"/>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グラフィックス 8" descr="都市">
              <a:extLst>
                <a:ext uri="{FF2B5EF4-FFF2-40B4-BE49-F238E27FC236}">
                  <a16:creationId xmlns:a16="http://schemas.microsoft.com/office/drawing/2014/main" id="{7D646632-F5C7-4AEA-9B5C-2B86488BA7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10" name="グラフィックス 9" descr="建物">
              <a:extLst>
                <a:ext uri="{FF2B5EF4-FFF2-40B4-BE49-F238E27FC236}">
                  <a16:creationId xmlns:a16="http://schemas.microsoft.com/office/drawing/2014/main" id="{D566CCDD-8D65-40A3-BB80-D9917654A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11" name="グループ化 10">
            <a:extLst>
              <a:ext uri="{FF2B5EF4-FFF2-40B4-BE49-F238E27FC236}">
                <a16:creationId xmlns:a16="http://schemas.microsoft.com/office/drawing/2014/main" id="{78A46AB6-F2C0-425E-B11E-F3A8BFE25E25}"/>
              </a:ext>
            </a:extLst>
          </p:cNvPr>
          <p:cNvGrpSpPr/>
          <p:nvPr/>
        </p:nvGrpSpPr>
        <p:grpSpPr>
          <a:xfrm>
            <a:off x="0" y="0"/>
            <a:ext cx="12192000" cy="738554"/>
            <a:chOff x="-237392" y="0"/>
            <a:chExt cx="12581792" cy="580292"/>
          </a:xfrm>
        </p:grpSpPr>
        <p:sp>
          <p:nvSpPr>
            <p:cNvPr id="12" name="正方形/長方形 11">
              <a:extLst>
                <a:ext uri="{FF2B5EF4-FFF2-40B4-BE49-F238E27FC236}">
                  <a16:creationId xmlns:a16="http://schemas.microsoft.com/office/drawing/2014/main" id="{62043618-C43F-49D8-8825-6C0560F35EE3}"/>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8F34C16-4861-4B74-848A-DC85CDCD517E}"/>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216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システム開発</a:t>
            </a:r>
            <a:endParaRPr lang="en-US" altLang="ja-JP" sz="7200" b="1" dirty="0">
              <a:latin typeface="メイリオ" panose="020B0604030504040204" pitchFamily="50" charset="-128"/>
              <a:ea typeface="メイリオ" panose="020B0604030504040204" pitchFamily="50" charset="-128"/>
            </a:endParaRPr>
          </a:p>
          <a:p>
            <a:pPr algn="ctr"/>
            <a:r>
              <a:rPr lang="ja-JP" altLang="en-US" sz="6000" b="1" dirty="0">
                <a:latin typeface="メイリオ" panose="020B0604030504040204" pitchFamily="50" charset="-128"/>
                <a:ea typeface="メイリオ" panose="020B0604030504040204" pitchFamily="50" charset="-128"/>
              </a:rPr>
              <a:t>ー成果物説明ー</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348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95B8946-9417-4CC2-9009-9868695A7FF9}"/>
              </a:ext>
            </a:extLst>
          </p:cNvPr>
          <p:cNvGrpSpPr/>
          <p:nvPr/>
        </p:nvGrpSpPr>
        <p:grpSpPr>
          <a:xfrm>
            <a:off x="887885" y="1636312"/>
            <a:ext cx="9613061" cy="4582252"/>
            <a:chOff x="838200" y="1433145"/>
            <a:chExt cx="10306050" cy="5197875"/>
          </a:xfrm>
        </p:grpSpPr>
        <p:sp>
          <p:nvSpPr>
            <p:cNvPr id="3" name="四角形: 角を丸くする 2">
              <a:extLst>
                <a:ext uri="{FF2B5EF4-FFF2-40B4-BE49-F238E27FC236}">
                  <a16:creationId xmlns:a16="http://schemas.microsoft.com/office/drawing/2014/main" id="{E6A2A382-4EAE-4EEF-9747-D586C39FCE9B}"/>
                </a:ext>
              </a:extLst>
            </p:cNvPr>
            <p:cNvSpPr/>
            <p:nvPr/>
          </p:nvSpPr>
          <p:spPr>
            <a:xfrm>
              <a:off x="3837842" y="5361633"/>
              <a:ext cx="7306408" cy="1269387"/>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p>
          </p:txBody>
        </p:sp>
        <p:sp>
          <p:nvSpPr>
            <p:cNvPr id="4" name="四角形: 角を丸くする 3">
              <a:extLst>
                <a:ext uri="{FF2B5EF4-FFF2-40B4-BE49-F238E27FC236}">
                  <a16:creationId xmlns:a16="http://schemas.microsoft.com/office/drawing/2014/main" id="{BFBCC62E-4A75-4200-92F7-C868D486675B}"/>
                </a:ext>
              </a:extLst>
            </p:cNvPr>
            <p:cNvSpPr/>
            <p:nvPr/>
          </p:nvSpPr>
          <p:spPr>
            <a:xfrm>
              <a:off x="3837842" y="3900904"/>
              <a:ext cx="7306408" cy="1269387"/>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p>
          </p:txBody>
        </p:sp>
        <p:sp>
          <p:nvSpPr>
            <p:cNvPr id="5" name="四角形: 角を丸くする 4">
              <a:extLst>
                <a:ext uri="{FF2B5EF4-FFF2-40B4-BE49-F238E27FC236}">
                  <a16:creationId xmlns:a16="http://schemas.microsoft.com/office/drawing/2014/main" id="{F1DBAA69-ADCC-4298-AA8A-C84135823AB1}"/>
                </a:ext>
              </a:extLst>
            </p:cNvPr>
            <p:cNvSpPr/>
            <p:nvPr/>
          </p:nvSpPr>
          <p:spPr>
            <a:xfrm>
              <a:off x="3837842" y="1610595"/>
              <a:ext cx="7306408" cy="2054044"/>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dirty="0"/>
            </a:p>
          </p:txBody>
        </p:sp>
        <p:sp>
          <p:nvSpPr>
            <p:cNvPr id="6" name="正方形/長方形 5">
              <a:extLst>
                <a:ext uri="{FF2B5EF4-FFF2-40B4-BE49-F238E27FC236}">
                  <a16:creationId xmlns:a16="http://schemas.microsoft.com/office/drawing/2014/main" id="{1C9413E5-8C3E-4ACE-86BE-05E97374A237}"/>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Main</a:t>
              </a:r>
              <a:r>
                <a:rPr kumimoji="1" lang="ja-JP" altLang="en-US" sz="1600" dirty="0"/>
                <a:t>ページ</a:t>
              </a:r>
            </a:p>
          </p:txBody>
        </p:sp>
        <p:sp>
          <p:nvSpPr>
            <p:cNvPr id="7" name="正方形/長方形 6">
              <a:extLst>
                <a:ext uri="{FF2B5EF4-FFF2-40B4-BE49-F238E27FC236}">
                  <a16:creationId xmlns:a16="http://schemas.microsoft.com/office/drawing/2014/main" id="{018A2B73-3965-4BC6-9F48-FB8E476A14E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新規登録</a:t>
              </a:r>
              <a:endParaRPr kumimoji="1" lang="ja-JP" altLang="en-US" sz="1600" dirty="0"/>
            </a:p>
          </p:txBody>
        </p:sp>
        <p:sp>
          <p:nvSpPr>
            <p:cNvPr id="8" name="正方形/長方形 7">
              <a:extLst>
                <a:ext uri="{FF2B5EF4-FFF2-40B4-BE49-F238E27FC236}">
                  <a16:creationId xmlns:a16="http://schemas.microsoft.com/office/drawing/2014/main" id="{99DF1333-591A-489B-BF05-F4ADA8C42E0A}"/>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多肉植物の配置</a:t>
              </a:r>
            </a:p>
          </p:txBody>
        </p:sp>
        <p:sp>
          <p:nvSpPr>
            <p:cNvPr id="9" name="正方形/長方形 8">
              <a:extLst>
                <a:ext uri="{FF2B5EF4-FFF2-40B4-BE49-F238E27FC236}">
                  <a16:creationId xmlns:a16="http://schemas.microsoft.com/office/drawing/2014/main" id="{B0AF5248-2E17-4B0E-BB8A-03AC6F63C047}"/>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新規登録</a:t>
              </a:r>
            </a:p>
          </p:txBody>
        </p:sp>
        <p:sp>
          <p:nvSpPr>
            <p:cNvPr id="10" name="正方形/長方形 9">
              <a:extLst>
                <a:ext uri="{FF2B5EF4-FFF2-40B4-BE49-F238E27FC236}">
                  <a16:creationId xmlns:a16="http://schemas.microsoft.com/office/drawing/2014/main" id="{B7BC3EC0-80E8-43F7-9FAC-DAB7285F7DCF}"/>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11" name="正方形/長方形 10">
              <a:extLst>
                <a:ext uri="{FF2B5EF4-FFF2-40B4-BE49-F238E27FC236}">
                  <a16:creationId xmlns:a16="http://schemas.microsoft.com/office/drawing/2014/main" id="{2AF16376-D3FE-4F93-9DB0-D90D17BE4AD8}"/>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配置リスト</a:t>
              </a:r>
              <a:endParaRPr kumimoji="1" lang="ja-JP" altLang="en-US" sz="1600" dirty="0"/>
            </a:p>
          </p:txBody>
        </p:sp>
        <p:sp>
          <p:nvSpPr>
            <p:cNvPr id="12" name="正方形/長方形 11">
              <a:extLst>
                <a:ext uri="{FF2B5EF4-FFF2-40B4-BE49-F238E27FC236}">
                  <a16:creationId xmlns:a16="http://schemas.microsoft.com/office/drawing/2014/main" id="{755B07A4-4E57-41AE-AF49-5A2B33A10BA4}"/>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13" name="正方形/長方形 12">
              <a:extLst>
                <a:ext uri="{FF2B5EF4-FFF2-40B4-BE49-F238E27FC236}">
                  <a16:creationId xmlns:a16="http://schemas.microsoft.com/office/drawing/2014/main" id="{89E772DD-6937-4AE6-9AE7-8F51B434DDE7}"/>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日記内容</a:t>
              </a:r>
              <a:endParaRPr kumimoji="1" lang="ja-JP" altLang="en-US" sz="1600" dirty="0"/>
            </a:p>
          </p:txBody>
        </p:sp>
        <p:sp>
          <p:nvSpPr>
            <p:cNvPr id="14" name="正方形/長方形 13">
              <a:extLst>
                <a:ext uri="{FF2B5EF4-FFF2-40B4-BE49-F238E27FC236}">
                  <a16:creationId xmlns:a16="http://schemas.microsoft.com/office/drawing/2014/main" id="{02F0D12D-E7AB-4B54-9668-E11221D9766E}"/>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日記の記入</a:t>
              </a:r>
              <a:endParaRPr lang="en-US" altLang="ja-JP" sz="1600" dirty="0"/>
            </a:p>
          </p:txBody>
        </p:sp>
        <p:sp>
          <p:nvSpPr>
            <p:cNvPr id="15" name="正方形/長方形 14">
              <a:extLst>
                <a:ext uri="{FF2B5EF4-FFF2-40B4-BE49-F238E27FC236}">
                  <a16:creationId xmlns:a16="http://schemas.microsoft.com/office/drawing/2014/main" id="{3F138001-F99C-4991-B4B6-6527382756AA}"/>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詳細情報</a:t>
              </a:r>
              <a:endParaRPr kumimoji="1" lang="ja-JP" altLang="en-US" sz="1600" dirty="0"/>
            </a:p>
          </p:txBody>
        </p:sp>
        <p:sp>
          <p:nvSpPr>
            <p:cNvPr id="16" name="正方形/長方形 15">
              <a:extLst>
                <a:ext uri="{FF2B5EF4-FFF2-40B4-BE49-F238E27FC236}">
                  <a16:creationId xmlns:a16="http://schemas.microsoft.com/office/drawing/2014/main" id="{89285F44-7141-4585-8422-29E0977F693B}"/>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日記リスト</a:t>
              </a:r>
              <a:endParaRPr kumimoji="1" lang="ja-JP" altLang="en-US" sz="1600" dirty="0"/>
            </a:p>
          </p:txBody>
        </p:sp>
        <p:cxnSp>
          <p:nvCxnSpPr>
            <p:cNvPr id="17" name="直線コネクタ 16">
              <a:extLst>
                <a:ext uri="{FF2B5EF4-FFF2-40B4-BE49-F238E27FC236}">
                  <a16:creationId xmlns:a16="http://schemas.microsoft.com/office/drawing/2014/main" id="{325553E0-8181-4490-91D4-56BD8A2E1177}"/>
                </a:ext>
              </a:extLst>
            </p:cNvPr>
            <p:cNvCxnSpPr>
              <a:stCxn id="6" idx="3"/>
              <a:endCxn id="7"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31F882-F437-4764-B3AF-A8909C40D142}"/>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1EF9299-C8B9-4A68-9951-8AEE65E39582}"/>
                </a:ext>
              </a:extLst>
            </p:cNvPr>
            <p:cNvCxnSpPr>
              <a:cxnSpLocks/>
              <a:endCxn id="9"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280F80-79A1-4837-96C5-90003E97AF33}"/>
                </a:ext>
              </a:extLst>
            </p:cNvPr>
            <p:cNvCxnSpPr>
              <a:cxnSpLocks/>
              <a:endCxn id="14"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E7D97FB-F322-4BEC-B621-734A2F3C5C4C}"/>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ED54296-1CE5-4BD0-BA39-3F69FD97D0CB}"/>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40CF615-A607-4E0E-8CE9-AE60CD0B189E}"/>
                </a:ext>
              </a:extLst>
            </p:cNvPr>
            <p:cNvCxnSpPr>
              <a:cxnSpLocks/>
              <a:endCxn id="13"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D49A2A7-D367-4A12-B53C-0D066514A0CA}"/>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1DC1CF2-8D49-4BAA-AF14-9914D2156322}"/>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49F0AD4-6025-4FA8-A2E3-5B0A2D3C2F20}"/>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F1FDEF2B-5960-4991-91EA-49E9A7D71736}"/>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多肉植物</a:t>
              </a:r>
            </a:p>
          </p:txBody>
        </p:sp>
        <p:sp>
          <p:nvSpPr>
            <p:cNvPr id="28" name="正方形/長方形 27">
              <a:extLst>
                <a:ext uri="{FF2B5EF4-FFF2-40B4-BE49-F238E27FC236}">
                  <a16:creationId xmlns:a16="http://schemas.microsoft.com/office/drawing/2014/main" id="{BCD3AD35-94F0-4C8A-937C-A49AEADB5FA9}"/>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棚</a:t>
              </a:r>
            </a:p>
          </p:txBody>
        </p:sp>
        <p:sp>
          <p:nvSpPr>
            <p:cNvPr id="29" name="正方形/長方形 28">
              <a:extLst>
                <a:ext uri="{FF2B5EF4-FFF2-40B4-BE49-F238E27FC236}">
                  <a16:creationId xmlns:a16="http://schemas.microsoft.com/office/drawing/2014/main" id="{C2BF3DD6-D734-4CDC-9C8C-3B6AA0B5A3B5}"/>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日記</a:t>
              </a:r>
            </a:p>
          </p:txBody>
        </p:sp>
        <p:cxnSp>
          <p:nvCxnSpPr>
            <p:cNvPr id="30" name="直線コネクタ 29">
              <a:extLst>
                <a:ext uri="{FF2B5EF4-FFF2-40B4-BE49-F238E27FC236}">
                  <a16:creationId xmlns:a16="http://schemas.microsoft.com/office/drawing/2014/main" id="{FE984EA5-C47C-4B32-A98E-50D5CE14CF64}"/>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105CD490-E48B-4DEC-B7E7-C3B91ADE7214}"/>
              </a:ext>
            </a:extLst>
          </p:cNvPr>
          <p:cNvGrpSpPr/>
          <p:nvPr/>
        </p:nvGrpSpPr>
        <p:grpSpPr>
          <a:xfrm>
            <a:off x="-127001" y="0"/>
            <a:ext cx="12319001" cy="6858000"/>
            <a:chOff x="-127001" y="0"/>
            <a:chExt cx="12319001" cy="6858000"/>
          </a:xfrm>
        </p:grpSpPr>
        <p:grpSp>
          <p:nvGrpSpPr>
            <p:cNvPr id="32" name="グループ化 31">
              <a:extLst>
                <a:ext uri="{FF2B5EF4-FFF2-40B4-BE49-F238E27FC236}">
                  <a16:creationId xmlns:a16="http://schemas.microsoft.com/office/drawing/2014/main" id="{13B28CAC-B303-4A40-AF98-ABAC5C18ABEA}"/>
                </a:ext>
              </a:extLst>
            </p:cNvPr>
            <p:cNvGrpSpPr/>
            <p:nvPr/>
          </p:nvGrpSpPr>
          <p:grpSpPr>
            <a:xfrm>
              <a:off x="0" y="5714999"/>
              <a:ext cx="12192000" cy="1143001"/>
              <a:chOff x="0" y="5714999"/>
              <a:chExt cx="12192000" cy="1143001"/>
            </a:xfrm>
          </p:grpSpPr>
          <p:sp>
            <p:nvSpPr>
              <p:cNvPr id="38" name="正方形/長方形 37">
                <a:extLst>
                  <a:ext uri="{FF2B5EF4-FFF2-40B4-BE49-F238E27FC236}">
                    <a16:creationId xmlns:a16="http://schemas.microsoft.com/office/drawing/2014/main" id="{CE8EED81-AE99-4945-B894-7712FF83E0B1}"/>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グラフィックス 38" descr="都市">
                <a:extLst>
                  <a:ext uri="{FF2B5EF4-FFF2-40B4-BE49-F238E27FC236}">
                    <a16:creationId xmlns:a16="http://schemas.microsoft.com/office/drawing/2014/main" id="{5B985B46-048C-4A18-B404-D877F2877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40" name="グラフィックス 39" descr="建物">
                <a:extLst>
                  <a:ext uri="{FF2B5EF4-FFF2-40B4-BE49-F238E27FC236}">
                    <a16:creationId xmlns:a16="http://schemas.microsoft.com/office/drawing/2014/main" id="{107EAAE2-7D75-4387-B48B-EC20676BC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33" name="グループ化 32">
              <a:extLst>
                <a:ext uri="{FF2B5EF4-FFF2-40B4-BE49-F238E27FC236}">
                  <a16:creationId xmlns:a16="http://schemas.microsoft.com/office/drawing/2014/main" id="{A7EE7CA4-A0C1-42A6-9C27-38CB680F87CB}"/>
                </a:ext>
              </a:extLst>
            </p:cNvPr>
            <p:cNvGrpSpPr/>
            <p:nvPr/>
          </p:nvGrpSpPr>
          <p:grpSpPr>
            <a:xfrm>
              <a:off x="-127001" y="0"/>
              <a:ext cx="12319001" cy="738554"/>
              <a:chOff x="-127001" y="0"/>
              <a:chExt cx="12319001" cy="738554"/>
            </a:xfrm>
          </p:grpSpPr>
          <p:grpSp>
            <p:nvGrpSpPr>
              <p:cNvPr id="34" name="グループ化 33">
                <a:extLst>
                  <a:ext uri="{FF2B5EF4-FFF2-40B4-BE49-F238E27FC236}">
                    <a16:creationId xmlns:a16="http://schemas.microsoft.com/office/drawing/2014/main" id="{6F665CA3-386C-417D-A64F-48241AB402A8}"/>
                  </a:ext>
                </a:extLst>
              </p:cNvPr>
              <p:cNvGrpSpPr/>
              <p:nvPr/>
            </p:nvGrpSpPr>
            <p:grpSpPr>
              <a:xfrm>
                <a:off x="0" y="0"/>
                <a:ext cx="12192000" cy="738554"/>
                <a:chOff x="-237392" y="0"/>
                <a:chExt cx="12581792" cy="580292"/>
              </a:xfrm>
            </p:grpSpPr>
            <p:sp>
              <p:nvSpPr>
                <p:cNvPr id="36" name="正方形/長方形 35">
                  <a:extLst>
                    <a:ext uri="{FF2B5EF4-FFF2-40B4-BE49-F238E27FC236}">
                      <a16:creationId xmlns:a16="http://schemas.microsoft.com/office/drawing/2014/main" id="{7AD372DC-C389-498F-AB41-449109BCBCDD}"/>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7C6BD78-120A-40A6-A3C5-DE397C525968}"/>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5" name="図 34">
                <a:extLst>
                  <a:ext uri="{FF2B5EF4-FFF2-40B4-BE49-F238E27FC236}">
                    <a16:creationId xmlns:a16="http://schemas.microsoft.com/office/drawing/2014/main" id="{80CA0C92-01C4-4A6E-97E4-57BBBA9A0E0B}"/>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grpSp>
      </p:grpSp>
      <p:sp>
        <p:nvSpPr>
          <p:cNvPr id="43" name="テキスト ボックス 42">
            <a:extLst>
              <a:ext uri="{FF2B5EF4-FFF2-40B4-BE49-F238E27FC236}">
                <a16:creationId xmlns:a16="http://schemas.microsoft.com/office/drawing/2014/main" id="{F74BE0E1-B459-4EC2-9136-3B7EA7F017E5}"/>
              </a:ext>
            </a:extLst>
          </p:cNvPr>
          <p:cNvSpPr txBox="1"/>
          <p:nvPr/>
        </p:nvSpPr>
        <p:spPr>
          <a:xfrm>
            <a:off x="756139" y="895045"/>
            <a:ext cx="4698722" cy="584775"/>
          </a:xfrm>
          <a:prstGeom prst="rect">
            <a:avLst/>
          </a:prstGeom>
          <a:noFill/>
        </p:spPr>
        <p:txBody>
          <a:bodyPr wrap="none" rtlCol="0">
            <a:spAutoFit/>
          </a:bodyPr>
          <a:lstStyle/>
          <a:p>
            <a:r>
              <a:rPr kumimoji="1" lang="ja-JP" altLang="en-US" sz="3200" b="1" dirty="0">
                <a:latin typeface="+mj-lt"/>
              </a:rPr>
              <a:t>画面遷移図：全体の構造</a:t>
            </a:r>
          </a:p>
        </p:txBody>
      </p:sp>
    </p:spTree>
    <p:extLst>
      <p:ext uri="{BB962C8B-B14F-4D97-AF65-F5344CB8AC3E}">
        <p14:creationId xmlns:p14="http://schemas.microsoft.com/office/powerpoint/2010/main" val="130962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正方形/長方形 85">
            <a:extLst>
              <a:ext uri="{FF2B5EF4-FFF2-40B4-BE49-F238E27FC236}">
                <a16:creationId xmlns:a16="http://schemas.microsoft.com/office/drawing/2014/main" id="{3EB969B0-6E08-4105-BF7D-B2F6BAAEF16E}"/>
              </a:ext>
            </a:extLst>
          </p:cNvPr>
          <p:cNvSpPr/>
          <p:nvPr/>
        </p:nvSpPr>
        <p:spPr>
          <a:xfrm>
            <a:off x="756139" y="1406718"/>
            <a:ext cx="8605377" cy="4393494"/>
          </a:xfrm>
          <a:prstGeom prst="rect">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8" name="図 7">
            <a:extLst>
              <a:ext uri="{FF2B5EF4-FFF2-40B4-BE49-F238E27FC236}">
                <a16:creationId xmlns:a16="http://schemas.microsoft.com/office/drawing/2014/main" id="{413F5576-8959-4734-ABED-646B9465C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45" y="1534922"/>
            <a:ext cx="8339667" cy="4126398"/>
          </a:xfrm>
          <a:prstGeom prst="rect">
            <a:avLst/>
          </a:prstGeom>
        </p:spPr>
      </p:pic>
      <p:grpSp>
        <p:nvGrpSpPr>
          <p:cNvPr id="51" name="グループ化 50">
            <a:extLst>
              <a:ext uri="{FF2B5EF4-FFF2-40B4-BE49-F238E27FC236}">
                <a16:creationId xmlns:a16="http://schemas.microsoft.com/office/drawing/2014/main" id="{15587E3A-C5C8-4992-9D8E-78213CDFA53D}"/>
              </a:ext>
            </a:extLst>
          </p:cNvPr>
          <p:cNvGrpSpPr/>
          <p:nvPr/>
        </p:nvGrpSpPr>
        <p:grpSpPr>
          <a:xfrm>
            <a:off x="6653427" y="5021516"/>
            <a:ext cx="1366826" cy="1058984"/>
            <a:chOff x="7844908" y="4849843"/>
            <a:chExt cx="1366826" cy="1058984"/>
          </a:xfrm>
        </p:grpSpPr>
        <p:sp>
          <p:nvSpPr>
            <p:cNvPr id="47" name="正方形/長方形 46">
              <a:extLst>
                <a:ext uri="{FF2B5EF4-FFF2-40B4-BE49-F238E27FC236}">
                  <a16:creationId xmlns:a16="http://schemas.microsoft.com/office/drawing/2014/main" id="{CC242CC5-F522-4E38-A8D6-258E8A4D3E22}"/>
                </a:ext>
              </a:extLst>
            </p:cNvPr>
            <p:cNvSpPr/>
            <p:nvPr/>
          </p:nvSpPr>
          <p:spPr>
            <a:xfrm>
              <a:off x="7844908" y="4849843"/>
              <a:ext cx="1366826" cy="1058984"/>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48" name="テキスト ボックス 35">
              <a:extLst>
                <a:ext uri="{FF2B5EF4-FFF2-40B4-BE49-F238E27FC236}">
                  <a16:creationId xmlns:a16="http://schemas.microsoft.com/office/drawing/2014/main" id="{3B02E8BB-5084-4AF7-A414-2866408E1F51}"/>
                </a:ext>
              </a:extLst>
            </p:cNvPr>
            <p:cNvSpPr txBox="1"/>
            <p:nvPr/>
          </p:nvSpPr>
          <p:spPr>
            <a:xfrm>
              <a:off x="7889193" y="4929443"/>
              <a:ext cx="1258724" cy="792923"/>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Diary</a:t>
              </a:r>
              <a:r>
                <a:rPr kumimoji="1" lang="en-US" altLang="ja-JP" sz="1100" dirty="0">
                  <a:solidFill>
                    <a:schemeClr val="dk1"/>
                  </a:solidFill>
                  <a:effectLst/>
                  <a:latin typeface="+mn-lt"/>
                  <a:ea typeface="+mn-ea"/>
                  <a:cs typeface="+mn-cs"/>
                </a:rPr>
                <a:t>	</a:t>
              </a:r>
              <a:r>
                <a:rPr kumimoji="1" lang="ja-JP" altLang="ja-JP" sz="1100" dirty="0">
                  <a:solidFill>
                    <a:schemeClr val="dk1"/>
                  </a:solidFill>
                  <a:effectLst/>
                  <a:latin typeface="+mn-lt"/>
                  <a:ea typeface="+mn-ea"/>
                  <a:cs typeface="+mn-cs"/>
                </a:rPr>
                <a:t>▼</a:t>
              </a:r>
              <a:endParaRPr kumimoji="1" lang="en-US" altLang="ja-JP" sz="1100" dirty="0"/>
            </a:p>
            <a:p>
              <a:endParaRPr kumimoji="1" lang="en-US" altLang="ja-JP" sz="1100" dirty="0"/>
            </a:p>
            <a:p>
              <a:r>
                <a:rPr kumimoji="1" lang="en-US" altLang="ja-JP" sz="1100" dirty="0"/>
                <a:t>Diary Write</a:t>
              </a:r>
            </a:p>
            <a:p>
              <a:r>
                <a:rPr kumimoji="1" lang="en-US" altLang="ja-JP" sz="1100" dirty="0"/>
                <a:t>Diary</a:t>
              </a:r>
              <a:r>
                <a:rPr kumimoji="1" lang="en-US" altLang="ja-JP" sz="1100" baseline="0" dirty="0"/>
                <a:t> List</a:t>
              </a:r>
            </a:p>
          </p:txBody>
        </p:sp>
      </p:grpSp>
      <p:grpSp>
        <p:nvGrpSpPr>
          <p:cNvPr id="11" name="グループ化 10">
            <a:extLst>
              <a:ext uri="{FF2B5EF4-FFF2-40B4-BE49-F238E27FC236}">
                <a16:creationId xmlns:a16="http://schemas.microsoft.com/office/drawing/2014/main" id="{A24C8FE4-03D7-419D-88AE-46D4B2A8E6DC}"/>
              </a:ext>
            </a:extLst>
          </p:cNvPr>
          <p:cNvGrpSpPr/>
          <p:nvPr/>
        </p:nvGrpSpPr>
        <p:grpSpPr>
          <a:xfrm>
            <a:off x="1971497" y="4999400"/>
            <a:ext cx="1516063" cy="1409397"/>
            <a:chOff x="2633133" y="4752592"/>
            <a:chExt cx="1516063" cy="1409397"/>
          </a:xfrm>
        </p:grpSpPr>
        <p:sp>
          <p:nvSpPr>
            <p:cNvPr id="10" name="正方形/長方形 9">
              <a:extLst>
                <a:ext uri="{FF2B5EF4-FFF2-40B4-BE49-F238E27FC236}">
                  <a16:creationId xmlns:a16="http://schemas.microsoft.com/office/drawing/2014/main" id="{726CE8CE-D8A8-45A1-89FE-A67B5DB2AE86}"/>
                </a:ext>
              </a:extLst>
            </p:cNvPr>
            <p:cNvSpPr/>
            <p:nvPr/>
          </p:nvSpPr>
          <p:spPr>
            <a:xfrm>
              <a:off x="2633133" y="4752592"/>
              <a:ext cx="1516063" cy="1409397"/>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9" name="テキスト ボックス 36">
              <a:extLst>
                <a:ext uri="{FF2B5EF4-FFF2-40B4-BE49-F238E27FC236}">
                  <a16:creationId xmlns:a16="http://schemas.microsoft.com/office/drawing/2014/main" id="{857C3EFF-726D-4EA2-8A82-893877693470}"/>
                </a:ext>
              </a:extLst>
            </p:cNvPr>
            <p:cNvSpPr txBox="1"/>
            <p:nvPr/>
          </p:nvSpPr>
          <p:spPr>
            <a:xfrm>
              <a:off x="2737557" y="4849843"/>
              <a:ext cx="1323666" cy="1257045"/>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Succulent</a:t>
              </a:r>
              <a:r>
                <a:rPr kumimoji="1" lang="en-US" altLang="ja-JP" sz="1100" dirty="0">
                  <a:solidFill>
                    <a:schemeClr val="dk1"/>
                  </a:solidFill>
                  <a:effectLst/>
                  <a:latin typeface="+mn-lt"/>
                  <a:ea typeface="+mn-ea"/>
                  <a:cs typeface="+mn-cs"/>
                </a:rPr>
                <a:t>	</a:t>
              </a:r>
              <a:r>
                <a:rPr kumimoji="1" lang="ja-JP" altLang="ja-JP" sz="1100" dirty="0">
                  <a:solidFill>
                    <a:schemeClr val="dk1"/>
                  </a:solidFill>
                  <a:effectLst/>
                  <a:latin typeface="+mn-lt"/>
                  <a:ea typeface="+mn-ea"/>
                  <a:cs typeface="+mn-cs"/>
                </a:rPr>
                <a:t>▼</a:t>
              </a:r>
              <a:endParaRPr kumimoji="1" lang="en-US" altLang="ja-JP" sz="1100" dirty="0"/>
            </a:p>
            <a:p>
              <a:endParaRPr kumimoji="1" lang="en-US" altLang="ja-JP" sz="1100" dirty="0"/>
            </a:p>
            <a:p>
              <a:r>
                <a:rPr kumimoji="1" lang="en-US" altLang="ja-JP" sz="1100" dirty="0"/>
                <a:t>NEW-Succulent</a:t>
              </a:r>
            </a:p>
            <a:p>
              <a:r>
                <a:rPr kumimoji="1" lang="en-US" altLang="ja-JP" sz="1100" dirty="0"/>
                <a:t>Placed</a:t>
              </a:r>
              <a:r>
                <a:rPr kumimoji="1" lang="en-US" altLang="ja-JP" sz="1100" baseline="0" dirty="0"/>
                <a:t> My Succulent</a:t>
              </a:r>
            </a:p>
            <a:p>
              <a:r>
                <a:rPr kumimoji="1" lang="en-US" altLang="ja-JP" sz="1100" baseline="0" dirty="0" err="1"/>
                <a:t>SucculentList</a:t>
              </a:r>
              <a:endParaRPr kumimoji="1" lang="en-US" altLang="ja-JP" sz="1100" baseline="0" dirty="0"/>
            </a:p>
            <a:p>
              <a:r>
                <a:rPr kumimoji="1" lang="en-US" altLang="ja-JP" sz="1100" baseline="0" dirty="0" err="1"/>
                <a:t>MySucculent</a:t>
              </a:r>
              <a:endParaRPr kumimoji="1" lang="en-US" altLang="ja-JP" sz="1100" dirty="0"/>
            </a:p>
          </p:txBody>
        </p:sp>
      </p:grpSp>
      <p:grpSp>
        <p:nvGrpSpPr>
          <p:cNvPr id="12" name="グループ化 11">
            <a:extLst>
              <a:ext uri="{FF2B5EF4-FFF2-40B4-BE49-F238E27FC236}">
                <a16:creationId xmlns:a16="http://schemas.microsoft.com/office/drawing/2014/main" id="{D6B866FD-0063-4234-9261-C056270C60D6}"/>
              </a:ext>
            </a:extLst>
          </p:cNvPr>
          <p:cNvGrpSpPr/>
          <p:nvPr/>
        </p:nvGrpSpPr>
        <p:grpSpPr>
          <a:xfrm>
            <a:off x="4272948" y="5018656"/>
            <a:ext cx="1548259" cy="1058140"/>
            <a:chOff x="5169003" y="4752593"/>
            <a:chExt cx="1548259" cy="1058140"/>
          </a:xfrm>
        </p:grpSpPr>
        <p:sp>
          <p:nvSpPr>
            <p:cNvPr id="46" name="正方形/長方形 45">
              <a:extLst>
                <a:ext uri="{FF2B5EF4-FFF2-40B4-BE49-F238E27FC236}">
                  <a16:creationId xmlns:a16="http://schemas.microsoft.com/office/drawing/2014/main" id="{62011DBA-5329-442C-96D2-55B62587A86A}"/>
                </a:ext>
              </a:extLst>
            </p:cNvPr>
            <p:cNvSpPr/>
            <p:nvPr/>
          </p:nvSpPr>
          <p:spPr>
            <a:xfrm>
              <a:off x="5169003" y="4752593"/>
              <a:ext cx="1548259" cy="105814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0" name="テキスト ボックス 37">
              <a:extLst>
                <a:ext uri="{FF2B5EF4-FFF2-40B4-BE49-F238E27FC236}">
                  <a16:creationId xmlns:a16="http://schemas.microsoft.com/office/drawing/2014/main" id="{2E71FAD3-39E9-4BC5-966D-9FA2496B110E}"/>
                </a:ext>
              </a:extLst>
            </p:cNvPr>
            <p:cNvSpPr txBox="1"/>
            <p:nvPr/>
          </p:nvSpPr>
          <p:spPr>
            <a:xfrm>
              <a:off x="5256976" y="4878414"/>
              <a:ext cx="1300163" cy="843952"/>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Shelf	</a:t>
              </a:r>
              <a:r>
                <a:rPr kumimoji="1" lang="ja-JP" altLang="en-US" sz="1100" dirty="0"/>
                <a:t>▼</a:t>
              </a:r>
              <a:endParaRPr kumimoji="1" lang="en-US" altLang="ja-JP" sz="1100" dirty="0"/>
            </a:p>
            <a:p>
              <a:endParaRPr kumimoji="1" lang="en-US" altLang="ja-JP" sz="1100" dirty="0"/>
            </a:p>
            <a:p>
              <a:r>
                <a:rPr kumimoji="1" lang="en-US" altLang="ja-JP" sz="1100" dirty="0"/>
                <a:t>NEW-Shel</a:t>
              </a:r>
              <a:r>
                <a:rPr kumimoji="1" lang="en-US" altLang="ja-JP" sz="1100" baseline="0" dirty="0"/>
                <a:t>f</a:t>
              </a:r>
            </a:p>
            <a:p>
              <a:r>
                <a:rPr kumimoji="1" lang="en-US" altLang="ja-JP" sz="1100" baseline="0" dirty="0" err="1"/>
                <a:t>ShelfList</a:t>
              </a:r>
              <a:endParaRPr kumimoji="1" lang="en-US" altLang="ja-JP" sz="1100" dirty="0"/>
            </a:p>
          </p:txBody>
        </p:sp>
      </p:grpSp>
      <p:sp>
        <p:nvSpPr>
          <p:cNvPr id="53" name="テキスト ボックス 52">
            <a:extLst>
              <a:ext uri="{FF2B5EF4-FFF2-40B4-BE49-F238E27FC236}">
                <a16:creationId xmlns:a16="http://schemas.microsoft.com/office/drawing/2014/main" id="{32D07DA4-9C62-46DD-80A6-661F9EDAF661}"/>
              </a:ext>
            </a:extLst>
          </p:cNvPr>
          <p:cNvSpPr txBox="1"/>
          <p:nvPr/>
        </p:nvSpPr>
        <p:spPr>
          <a:xfrm>
            <a:off x="756139" y="895045"/>
            <a:ext cx="4911922"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画面遷移図：</a:t>
            </a:r>
            <a:r>
              <a:rPr lang="en-US" altLang="ja-JP" sz="3200" b="1" dirty="0">
                <a:latin typeface="メイリオ" panose="020B0604030504040204" pitchFamily="50" charset="-128"/>
                <a:ea typeface="メイリオ" panose="020B0604030504040204" pitchFamily="50" charset="-128"/>
              </a:rPr>
              <a:t>Main</a:t>
            </a:r>
            <a:r>
              <a:rPr lang="ja-JP" altLang="en-US" sz="3200" b="1" dirty="0">
                <a:latin typeface="メイリオ" panose="020B0604030504040204" pitchFamily="50" charset="-128"/>
                <a:ea typeface="メイリオ" panose="020B0604030504040204" pitchFamily="50" charset="-128"/>
              </a:rPr>
              <a:t>ページ</a:t>
            </a:r>
            <a:endParaRPr kumimoji="1" lang="ja-JP" altLang="en-US" sz="3200" b="1"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B1A87B6A-DEC0-4CE8-AE25-9DB3E32B5EAB}"/>
              </a:ext>
            </a:extLst>
          </p:cNvPr>
          <p:cNvSpPr/>
          <p:nvPr/>
        </p:nvSpPr>
        <p:spPr>
          <a:xfrm>
            <a:off x="9611870" y="2133045"/>
            <a:ext cx="2088852" cy="31728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227A2BC-1F83-4924-A849-C92F93A238A9}"/>
              </a:ext>
            </a:extLst>
          </p:cNvPr>
          <p:cNvSpPr/>
          <p:nvPr/>
        </p:nvSpPr>
        <p:spPr>
          <a:xfrm>
            <a:off x="9803721" y="2286671"/>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ロゴとアイコンは自作</a:t>
            </a:r>
          </a:p>
        </p:txBody>
      </p:sp>
      <p:cxnSp>
        <p:nvCxnSpPr>
          <p:cNvPr id="57" name="直線コネクタ 56">
            <a:extLst>
              <a:ext uri="{FF2B5EF4-FFF2-40B4-BE49-F238E27FC236}">
                <a16:creationId xmlns:a16="http://schemas.microsoft.com/office/drawing/2014/main" id="{E06791ED-5741-40E3-9F7D-AFDF6631DA5C}"/>
              </a:ext>
            </a:extLst>
          </p:cNvPr>
          <p:cNvCxnSpPr>
            <a:cxnSpLocks/>
            <a:stCxn id="55" idx="1"/>
          </p:cNvCxnSpPr>
          <p:nvPr/>
        </p:nvCxnSpPr>
        <p:spPr>
          <a:xfrm flipH="1" flipV="1">
            <a:off x="7230533" y="2572263"/>
            <a:ext cx="2573188" cy="491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D70F07B-EC82-4837-9AAE-092A2B752E95}"/>
              </a:ext>
            </a:extLst>
          </p:cNvPr>
          <p:cNvCxnSpPr>
            <a:cxnSpLocks/>
            <a:stCxn id="55" idx="1"/>
          </p:cNvCxnSpPr>
          <p:nvPr/>
        </p:nvCxnSpPr>
        <p:spPr>
          <a:xfrm flipH="1">
            <a:off x="3327400" y="2621434"/>
            <a:ext cx="6476321" cy="119065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2553C8CC-9927-43DE-BD9F-81A59DFF875F}"/>
              </a:ext>
            </a:extLst>
          </p:cNvPr>
          <p:cNvCxnSpPr>
            <a:cxnSpLocks/>
            <a:stCxn id="55" idx="1"/>
          </p:cNvCxnSpPr>
          <p:nvPr/>
        </p:nvCxnSpPr>
        <p:spPr>
          <a:xfrm flipH="1" flipV="1">
            <a:off x="1524000" y="1661770"/>
            <a:ext cx="8279721" cy="9596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AFBB8AC3-5FD7-454B-855E-2007C6921427}"/>
              </a:ext>
            </a:extLst>
          </p:cNvPr>
          <p:cNvSpPr/>
          <p:nvPr/>
        </p:nvSpPr>
        <p:spPr>
          <a:xfrm>
            <a:off x="9786250" y="3130915"/>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このページからすべてのページに飛べるようにリスト化をしている</a:t>
            </a:r>
          </a:p>
        </p:txBody>
      </p:sp>
      <p:cxnSp>
        <p:nvCxnSpPr>
          <p:cNvPr id="69" name="直線コネクタ 68">
            <a:extLst>
              <a:ext uri="{FF2B5EF4-FFF2-40B4-BE49-F238E27FC236}">
                <a16:creationId xmlns:a16="http://schemas.microsoft.com/office/drawing/2014/main" id="{C3DB606E-9553-4BAE-88B7-9E31B08250E9}"/>
              </a:ext>
            </a:extLst>
          </p:cNvPr>
          <p:cNvCxnSpPr>
            <a:cxnSpLocks/>
            <a:stCxn id="68" idx="1"/>
          </p:cNvCxnSpPr>
          <p:nvPr/>
        </p:nvCxnSpPr>
        <p:spPr>
          <a:xfrm flipH="1">
            <a:off x="7721600" y="3577026"/>
            <a:ext cx="2064650" cy="124380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2C037C2-B36E-45E0-BDE3-3FC234182FF7}"/>
              </a:ext>
            </a:extLst>
          </p:cNvPr>
          <p:cNvCxnSpPr>
            <a:cxnSpLocks/>
            <a:stCxn id="68" idx="1"/>
          </p:cNvCxnSpPr>
          <p:nvPr/>
        </p:nvCxnSpPr>
        <p:spPr>
          <a:xfrm flipH="1">
            <a:off x="5661084" y="3577026"/>
            <a:ext cx="4125166" cy="115832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7658938-EBEB-4CE4-807D-6E0BAFE88571}"/>
              </a:ext>
            </a:extLst>
          </p:cNvPr>
          <p:cNvCxnSpPr>
            <a:cxnSpLocks/>
            <a:stCxn id="68" idx="1"/>
          </p:cNvCxnSpPr>
          <p:nvPr/>
        </p:nvCxnSpPr>
        <p:spPr>
          <a:xfrm flipH="1">
            <a:off x="3572933" y="3577026"/>
            <a:ext cx="6213317" cy="120560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正方形/長方形 84">
            <a:extLst>
              <a:ext uri="{FF2B5EF4-FFF2-40B4-BE49-F238E27FC236}">
                <a16:creationId xmlns:a16="http://schemas.microsoft.com/office/drawing/2014/main" id="{FEFA3679-7BB4-48A4-B56F-D179CBED5767}"/>
              </a:ext>
            </a:extLst>
          </p:cNvPr>
          <p:cNvSpPr/>
          <p:nvPr/>
        </p:nvSpPr>
        <p:spPr>
          <a:xfrm>
            <a:off x="9803721" y="4229866"/>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ページ全体は</a:t>
            </a:r>
            <a:endParaRPr kumimoji="1" lang="en-US" altLang="ja-JP" sz="1200" b="1" dirty="0">
              <a:solidFill>
                <a:schemeClr val="tx1"/>
              </a:solidFill>
            </a:endParaRPr>
          </a:p>
          <a:p>
            <a:pPr algn="ctr"/>
            <a:r>
              <a:rPr kumimoji="1" lang="en-US" altLang="ja-JP" sz="1200" b="1" dirty="0">
                <a:solidFill>
                  <a:schemeClr val="tx1"/>
                </a:solidFill>
              </a:rPr>
              <a:t>Google</a:t>
            </a:r>
            <a:r>
              <a:rPr lang="ja-JP" altLang="en-US" sz="1200" b="1" dirty="0">
                <a:solidFill>
                  <a:schemeClr val="tx1"/>
                </a:solidFill>
              </a:rPr>
              <a:t>のような</a:t>
            </a:r>
            <a:endParaRPr lang="en-US" altLang="ja-JP" sz="1200" b="1" dirty="0">
              <a:solidFill>
                <a:schemeClr val="tx1"/>
              </a:solidFill>
            </a:endParaRPr>
          </a:p>
          <a:p>
            <a:pPr algn="ctr"/>
            <a:r>
              <a:rPr lang="ja-JP" altLang="en-US" sz="1200" b="1" dirty="0">
                <a:solidFill>
                  <a:schemeClr val="tx1"/>
                </a:solidFill>
              </a:rPr>
              <a:t>シンプルなデザイン</a:t>
            </a:r>
            <a:endParaRPr kumimoji="1" lang="ja-JP" altLang="en-US" sz="1200" b="1" dirty="0">
              <a:solidFill>
                <a:schemeClr val="tx1"/>
              </a:solidFill>
            </a:endParaRPr>
          </a:p>
        </p:txBody>
      </p:sp>
      <p:cxnSp>
        <p:nvCxnSpPr>
          <p:cNvPr id="87" name="直線コネクタ 86">
            <a:extLst>
              <a:ext uri="{FF2B5EF4-FFF2-40B4-BE49-F238E27FC236}">
                <a16:creationId xmlns:a16="http://schemas.microsoft.com/office/drawing/2014/main" id="{6AC0F019-FC31-4D7E-A726-C0BCFEAE1602}"/>
              </a:ext>
            </a:extLst>
          </p:cNvPr>
          <p:cNvCxnSpPr>
            <a:cxnSpLocks/>
            <a:stCxn id="85" idx="1"/>
          </p:cNvCxnSpPr>
          <p:nvPr/>
        </p:nvCxnSpPr>
        <p:spPr>
          <a:xfrm flipH="1">
            <a:off x="9361516" y="4675977"/>
            <a:ext cx="442205" cy="26610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9" name="グループ化 88">
            <a:extLst>
              <a:ext uri="{FF2B5EF4-FFF2-40B4-BE49-F238E27FC236}">
                <a16:creationId xmlns:a16="http://schemas.microsoft.com/office/drawing/2014/main" id="{A51DC0E0-DA36-4D8D-9531-62E4AC277BD0}"/>
              </a:ext>
            </a:extLst>
          </p:cNvPr>
          <p:cNvGrpSpPr/>
          <p:nvPr/>
        </p:nvGrpSpPr>
        <p:grpSpPr>
          <a:xfrm>
            <a:off x="9314708" y="770366"/>
            <a:ext cx="2718349" cy="1112424"/>
            <a:chOff x="838200" y="1433145"/>
            <a:chExt cx="10306050" cy="5197875"/>
          </a:xfrm>
        </p:grpSpPr>
        <p:sp>
          <p:nvSpPr>
            <p:cNvPr id="90" name="四角形: 角を丸くする 89">
              <a:extLst>
                <a:ext uri="{FF2B5EF4-FFF2-40B4-BE49-F238E27FC236}">
                  <a16:creationId xmlns:a16="http://schemas.microsoft.com/office/drawing/2014/main" id="{4B2BF198-78D8-4BD3-8AC3-6B44D4632ECE}"/>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1" name="四角形: 角を丸くする 90">
              <a:extLst>
                <a:ext uri="{FF2B5EF4-FFF2-40B4-BE49-F238E27FC236}">
                  <a16:creationId xmlns:a16="http://schemas.microsoft.com/office/drawing/2014/main" id="{C68EFAB3-75AA-48B1-B79B-B19572AB5376}"/>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2" name="四角形: 角を丸くする 91">
              <a:extLst>
                <a:ext uri="{FF2B5EF4-FFF2-40B4-BE49-F238E27FC236}">
                  <a16:creationId xmlns:a16="http://schemas.microsoft.com/office/drawing/2014/main" id="{7E6DB5F4-098C-4C4B-BA86-908E73E23A21}"/>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93" name="正方形/長方形 92">
              <a:extLst>
                <a:ext uri="{FF2B5EF4-FFF2-40B4-BE49-F238E27FC236}">
                  <a16:creationId xmlns:a16="http://schemas.microsoft.com/office/drawing/2014/main" id="{11640468-CB89-4C6F-8C02-FE064E9B44DA}"/>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94" name="正方形/長方形 93">
              <a:extLst>
                <a:ext uri="{FF2B5EF4-FFF2-40B4-BE49-F238E27FC236}">
                  <a16:creationId xmlns:a16="http://schemas.microsoft.com/office/drawing/2014/main" id="{FEB4E7D4-30C5-40E8-B52B-FB34F8E4918A}"/>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95" name="正方形/長方形 94">
              <a:extLst>
                <a:ext uri="{FF2B5EF4-FFF2-40B4-BE49-F238E27FC236}">
                  <a16:creationId xmlns:a16="http://schemas.microsoft.com/office/drawing/2014/main" id="{E5D568E5-6B1A-408C-AEF7-6545EB3A9805}"/>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96" name="正方形/長方形 95">
              <a:extLst>
                <a:ext uri="{FF2B5EF4-FFF2-40B4-BE49-F238E27FC236}">
                  <a16:creationId xmlns:a16="http://schemas.microsoft.com/office/drawing/2014/main" id="{7474FEDC-F600-499E-B2D5-C026762E4CD3}"/>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97" name="正方形/長方形 96">
              <a:extLst>
                <a:ext uri="{FF2B5EF4-FFF2-40B4-BE49-F238E27FC236}">
                  <a16:creationId xmlns:a16="http://schemas.microsoft.com/office/drawing/2014/main" id="{72B76702-ED4C-4B72-BF90-E5BA22D84395}"/>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98" name="正方形/長方形 97">
              <a:extLst>
                <a:ext uri="{FF2B5EF4-FFF2-40B4-BE49-F238E27FC236}">
                  <a16:creationId xmlns:a16="http://schemas.microsoft.com/office/drawing/2014/main" id="{A5F5A7EE-BC19-4152-A88A-C32D94AF8E95}"/>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99" name="正方形/長方形 98">
              <a:extLst>
                <a:ext uri="{FF2B5EF4-FFF2-40B4-BE49-F238E27FC236}">
                  <a16:creationId xmlns:a16="http://schemas.microsoft.com/office/drawing/2014/main" id="{05985C4C-1286-4D56-B5BD-E483582EB7F0}"/>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100" name="正方形/長方形 99">
              <a:extLst>
                <a:ext uri="{FF2B5EF4-FFF2-40B4-BE49-F238E27FC236}">
                  <a16:creationId xmlns:a16="http://schemas.microsoft.com/office/drawing/2014/main" id="{91BE80D3-C574-4A34-BD96-0806465179BD}"/>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101" name="正方形/長方形 100">
              <a:extLst>
                <a:ext uri="{FF2B5EF4-FFF2-40B4-BE49-F238E27FC236}">
                  <a16:creationId xmlns:a16="http://schemas.microsoft.com/office/drawing/2014/main" id="{DE9A5838-F451-49A8-A20E-8C2B3FB26434}"/>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102" name="正方形/長方形 101">
              <a:extLst>
                <a:ext uri="{FF2B5EF4-FFF2-40B4-BE49-F238E27FC236}">
                  <a16:creationId xmlns:a16="http://schemas.microsoft.com/office/drawing/2014/main" id="{8E87B81B-2399-40CA-A71E-6B7F929A0B3D}"/>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103" name="正方形/長方形 102">
              <a:extLst>
                <a:ext uri="{FF2B5EF4-FFF2-40B4-BE49-F238E27FC236}">
                  <a16:creationId xmlns:a16="http://schemas.microsoft.com/office/drawing/2014/main" id="{7F2697DB-10F7-4F7B-B212-567E62228F30}"/>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104" name="直線コネクタ 103">
              <a:extLst>
                <a:ext uri="{FF2B5EF4-FFF2-40B4-BE49-F238E27FC236}">
                  <a16:creationId xmlns:a16="http://schemas.microsoft.com/office/drawing/2014/main" id="{0EC1B6A8-5637-419C-A1E4-FC3CAC22D2C4}"/>
                </a:ext>
              </a:extLst>
            </p:cNvPr>
            <p:cNvCxnSpPr>
              <a:stCxn id="93" idx="3"/>
              <a:endCxn id="94"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BA404990-59B6-404E-9D0F-B1C3FB995A9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6D7CD10-600C-40E4-835A-36261A21C9CE}"/>
                </a:ext>
              </a:extLst>
            </p:cNvPr>
            <p:cNvCxnSpPr>
              <a:cxnSpLocks/>
              <a:endCxn id="96"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C810D0E-415F-4EC1-850A-34D2D6568CC1}"/>
                </a:ext>
              </a:extLst>
            </p:cNvPr>
            <p:cNvCxnSpPr>
              <a:cxnSpLocks/>
              <a:endCxn id="101"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03696312-54DA-41E0-BDD7-55B6F07DF8F9}"/>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4E7CA67-6F89-4E3E-ACE3-284AFD3F807E}"/>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E0C949AA-2C1C-4A47-ACBB-A5D88D3BC868}"/>
                </a:ext>
              </a:extLst>
            </p:cNvPr>
            <p:cNvCxnSpPr>
              <a:cxnSpLocks/>
              <a:endCxn id="100"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E1AC760C-EA58-4137-905B-D07145B0F6A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F1697982-DEAF-4165-90ED-B7D2EC830BA1}"/>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152220D0-849D-4284-AC48-C47F33EE3505}"/>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806119CE-3A11-411F-AB1D-2CE1524B433D}"/>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115" name="正方形/長方形 114">
              <a:extLst>
                <a:ext uri="{FF2B5EF4-FFF2-40B4-BE49-F238E27FC236}">
                  <a16:creationId xmlns:a16="http://schemas.microsoft.com/office/drawing/2014/main" id="{829809B3-5248-457E-8551-8F6D5EF8163F}"/>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116" name="正方形/長方形 115">
              <a:extLst>
                <a:ext uri="{FF2B5EF4-FFF2-40B4-BE49-F238E27FC236}">
                  <a16:creationId xmlns:a16="http://schemas.microsoft.com/office/drawing/2014/main" id="{F72274AB-7CFE-4A2A-947B-9DFFE3BB314B}"/>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117" name="直線コネクタ 116">
              <a:extLst>
                <a:ext uri="{FF2B5EF4-FFF2-40B4-BE49-F238E27FC236}">
                  <a16:creationId xmlns:a16="http://schemas.microsoft.com/office/drawing/2014/main" id="{1F4DB2E3-EE0A-4381-A916-0998CDF23603}"/>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335EF494-8F7E-46D9-B961-E9939F92B8DE}"/>
              </a:ext>
            </a:extLst>
          </p:cNvPr>
          <p:cNvSpPr/>
          <p:nvPr/>
        </p:nvSpPr>
        <p:spPr>
          <a:xfrm>
            <a:off x="9263698" y="814058"/>
            <a:ext cx="581342" cy="22395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grpSp>
        <p:nvGrpSpPr>
          <p:cNvPr id="128" name="グループ化 127">
            <a:extLst>
              <a:ext uri="{FF2B5EF4-FFF2-40B4-BE49-F238E27FC236}">
                <a16:creationId xmlns:a16="http://schemas.microsoft.com/office/drawing/2014/main" id="{777AD5FE-E698-4585-A366-457D4456A9D8}"/>
              </a:ext>
            </a:extLst>
          </p:cNvPr>
          <p:cNvGrpSpPr/>
          <p:nvPr/>
        </p:nvGrpSpPr>
        <p:grpSpPr>
          <a:xfrm>
            <a:off x="0" y="0"/>
            <a:ext cx="12192000" cy="6858000"/>
            <a:chOff x="0" y="0"/>
            <a:chExt cx="12192000" cy="6858000"/>
          </a:xfrm>
        </p:grpSpPr>
        <p:grpSp>
          <p:nvGrpSpPr>
            <p:cNvPr id="129" name="グループ化 128">
              <a:extLst>
                <a:ext uri="{FF2B5EF4-FFF2-40B4-BE49-F238E27FC236}">
                  <a16:creationId xmlns:a16="http://schemas.microsoft.com/office/drawing/2014/main" id="{F830A816-C50E-48D4-8AC8-B829B533AC09}"/>
                </a:ext>
              </a:extLst>
            </p:cNvPr>
            <p:cNvGrpSpPr/>
            <p:nvPr/>
          </p:nvGrpSpPr>
          <p:grpSpPr>
            <a:xfrm>
              <a:off x="0" y="5714999"/>
              <a:ext cx="12192000" cy="1143001"/>
              <a:chOff x="0" y="5714999"/>
              <a:chExt cx="12192000" cy="1143001"/>
            </a:xfrm>
          </p:grpSpPr>
          <p:sp>
            <p:nvSpPr>
              <p:cNvPr id="133" name="正方形/長方形 132">
                <a:extLst>
                  <a:ext uri="{FF2B5EF4-FFF2-40B4-BE49-F238E27FC236}">
                    <a16:creationId xmlns:a16="http://schemas.microsoft.com/office/drawing/2014/main" id="{C2EBDA29-6573-448D-A6F7-0F69A6DF3422}"/>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4" name="グラフィックス 133" descr="都市">
                <a:extLst>
                  <a:ext uri="{FF2B5EF4-FFF2-40B4-BE49-F238E27FC236}">
                    <a16:creationId xmlns:a16="http://schemas.microsoft.com/office/drawing/2014/main" id="{09292F2C-45E9-467A-A8B5-287A9BBC0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8646" y="5714999"/>
                <a:ext cx="1043354" cy="1043354"/>
              </a:xfrm>
              <a:prstGeom prst="rect">
                <a:avLst/>
              </a:prstGeom>
            </p:spPr>
          </p:pic>
          <p:pic>
            <p:nvPicPr>
              <p:cNvPr id="135" name="グラフィックス 134" descr="建物">
                <a:extLst>
                  <a:ext uri="{FF2B5EF4-FFF2-40B4-BE49-F238E27FC236}">
                    <a16:creationId xmlns:a16="http://schemas.microsoft.com/office/drawing/2014/main" id="{11AEBFD6-9692-4240-8A24-F3322E719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00946" y="5714999"/>
                <a:ext cx="914400" cy="914400"/>
              </a:xfrm>
              <a:prstGeom prst="rect">
                <a:avLst/>
              </a:prstGeom>
            </p:spPr>
          </p:pic>
        </p:grpSp>
        <p:grpSp>
          <p:nvGrpSpPr>
            <p:cNvPr id="130" name="グループ化 129">
              <a:extLst>
                <a:ext uri="{FF2B5EF4-FFF2-40B4-BE49-F238E27FC236}">
                  <a16:creationId xmlns:a16="http://schemas.microsoft.com/office/drawing/2014/main" id="{31E9F6DC-7C90-4875-90CF-6DB04010BD20}"/>
                </a:ext>
              </a:extLst>
            </p:cNvPr>
            <p:cNvGrpSpPr/>
            <p:nvPr/>
          </p:nvGrpSpPr>
          <p:grpSpPr>
            <a:xfrm>
              <a:off x="0" y="0"/>
              <a:ext cx="12192000" cy="738555"/>
              <a:chOff x="-237392" y="0"/>
              <a:chExt cx="12581792" cy="580292"/>
            </a:xfrm>
          </p:grpSpPr>
          <p:sp>
            <p:nvSpPr>
              <p:cNvPr id="131" name="正方形/長方形 130">
                <a:extLst>
                  <a:ext uri="{FF2B5EF4-FFF2-40B4-BE49-F238E27FC236}">
                    <a16:creationId xmlns:a16="http://schemas.microsoft.com/office/drawing/2014/main" id="{32FE1873-C9B7-4467-820A-3D92F082011B}"/>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C271D1F-D80C-4A3E-8C61-75BA84E3D2EA}"/>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6" name="図 135">
            <a:extLst>
              <a:ext uri="{FF2B5EF4-FFF2-40B4-BE49-F238E27FC236}">
                <a16:creationId xmlns:a16="http://schemas.microsoft.com/office/drawing/2014/main" id="{5BC58939-C47F-48F4-A109-49C209CD9F1C}"/>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354004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53" name="テキスト ボックス 52">
            <a:extLst>
              <a:ext uri="{FF2B5EF4-FFF2-40B4-BE49-F238E27FC236}">
                <a16:creationId xmlns:a16="http://schemas.microsoft.com/office/drawing/2014/main" id="{32D07DA4-9C62-46DD-80A6-661F9EDAF661}"/>
              </a:ext>
            </a:extLst>
          </p:cNvPr>
          <p:cNvSpPr txBox="1"/>
          <p:nvPr/>
        </p:nvSpPr>
        <p:spPr>
          <a:xfrm>
            <a:off x="756139" y="895045"/>
            <a:ext cx="4288353"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画面遷移図：</a:t>
            </a:r>
            <a:r>
              <a:rPr lang="ja-JP" altLang="en-US" sz="3200" b="1" dirty="0">
                <a:latin typeface="メイリオ" panose="020B0604030504040204" pitchFamily="50" charset="-128"/>
                <a:ea typeface="メイリオ" panose="020B0604030504040204" pitchFamily="50" charset="-128"/>
              </a:rPr>
              <a:t>共通部分</a:t>
            </a:r>
            <a:endParaRPr kumimoji="1" lang="ja-JP" altLang="en-US" sz="3200" b="1"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B1A87B6A-DEC0-4CE8-AE25-9DB3E32B5EAB}"/>
              </a:ext>
            </a:extLst>
          </p:cNvPr>
          <p:cNvSpPr/>
          <p:nvPr/>
        </p:nvSpPr>
        <p:spPr>
          <a:xfrm>
            <a:off x="9611870" y="2134137"/>
            <a:ext cx="2088852" cy="203696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55" name="正方形/長方形 54">
            <a:extLst>
              <a:ext uri="{FF2B5EF4-FFF2-40B4-BE49-F238E27FC236}">
                <a16:creationId xmlns:a16="http://schemas.microsoft.com/office/drawing/2014/main" id="{C227A2BC-1F83-4924-A849-C92F93A238A9}"/>
              </a:ext>
            </a:extLst>
          </p:cNvPr>
          <p:cNvSpPr/>
          <p:nvPr/>
        </p:nvSpPr>
        <p:spPr>
          <a:xfrm>
            <a:off x="9803721" y="2286671"/>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ロゴのアイコンをクリックすると、メインページに飛ぶ</a:t>
            </a:r>
          </a:p>
        </p:txBody>
      </p:sp>
      <p:sp>
        <p:nvSpPr>
          <p:cNvPr id="68" name="正方形/長方形 67">
            <a:extLst>
              <a:ext uri="{FF2B5EF4-FFF2-40B4-BE49-F238E27FC236}">
                <a16:creationId xmlns:a16="http://schemas.microsoft.com/office/drawing/2014/main" id="{AFBB8AC3-5FD7-454B-855E-2007C6921427}"/>
              </a:ext>
            </a:extLst>
          </p:cNvPr>
          <p:cNvSpPr/>
          <p:nvPr/>
        </p:nvSpPr>
        <p:spPr>
          <a:xfrm>
            <a:off x="9786250" y="3130915"/>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ハンバーガーメニューでここからでも各ページに飛べるようにした。</a:t>
            </a:r>
          </a:p>
        </p:txBody>
      </p:sp>
      <p:grpSp>
        <p:nvGrpSpPr>
          <p:cNvPr id="89" name="グループ化 88">
            <a:extLst>
              <a:ext uri="{FF2B5EF4-FFF2-40B4-BE49-F238E27FC236}">
                <a16:creationId xmlns:a16="http://schemas.microsoft.com/office/drawing/2014/main" id="{A51DC0E0-DA36-4D8D-9531-62E4AC277BD0}"/>
              </a:ext>
            </a:extLst>
          </p:cNvPr>
          <p:cNvGrpSpPr/>
          <p:nvPr/>
        </p:nvGrpSpPr>
        <p:grpSpPr>
          <a:xfrm>
            <a:off x="9314708" y="770366"/>
            <a:ext cx="2718349" cy="1112424"/>
            <a:chOff x="838200" y="1433145"/>
            <a:chExt cx="10306050" cy="5197875"/>
          </a:xfrm>
        </p:grpSpPr>
        <p:sp>
          <p:nvSpPr>
            <p:cNvPr id="90" name="四角形: 角を丸くする 89">
              <a:extLst>
                <a:ext uri="{FF2B5EF4-FFF2-40B4-BE49-F238E27FC236}">
                  <a16:creationId xmlns:a16="http://schemas.microsoft.com/office/drawing/2014/main" id="{4B2BF198-78D8-4BD3-8AC3-6B44D4632ECE}"/>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1" name="四角形: 角を丸くする 90">
              <a:extLst>
                <a:ext uri="{FF2B5EF4-FFF2-40B4-BE49-F238E27FC236}">
                  <a16:creationId xmlns:a16="http://schemas.microsoft.com/office/drawing/2014/main" id="{C68EFAB3-75AA-48B1-B79B-B19572AB5376}"/>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2" name="四角形: 角を丸くする 91">
              <a:extLst>
                <a:ext uri="{FF2B5EF4-FFF2-40B4-BE49-F238E27FC236}">
                  <a16:creationId xmlns:a16="http://schemas.microsoft.com/office/drawing/2014/main" id="{7E6DB5F4-098C-4C4B-BA86-908E73E23A21}"/>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93" name="正方形/長方形 92">
              <a:extLst>
                <a:ext uri="{FF2B5EF4-FFF2-40B4-BE49-F238E27FC236}">
                  <a16:creationId xmlns:a16="http://schemas.microsoft.com/office/drawing/2014/main" id="{11640468-CB89-4C6F-8C02-FE064E9B44DA}"/>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94" name="正方形/長方形 93">
              <a:extLst>
                <a:ext uri="{FF2B5EF4-FFF2-40B4-BE49-F238E27FC236}">
                  <a16:creationId xmlns:a16="http://schemas.microsoft.com/office/drawing/2014/main" id="{FEB4E7D4-30C5-40E8-B52B-FB34F8E4918A}"/>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95" name="正方形/長方形 94">
              <a:extLst>
                <a:ext uri="{FF2B5EF4-FFF2-40B4-BE49-F238E27FC236}">
                  <a16:creationId xmlns:a16="http://schemas.microsoft.com/office/drawing/2014/main" id="{E5D568E5-6B1A-408C-AEF7-6545EB3A9805}"/>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96" name="正方形/長方形 95">
              <a:extLst>
                <a:ext uri="{FF2B5EF4-FFF2-40B4-BE49-F238E27FC236}">
                  <a16:creationId xmlns:a16="http://schemas.microsoft.com/office/drawing/2014/main" id="{7474FEDC-F600-499E-B2D5-C026762E4CD3}"/>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97" name="正方形/長方形 96">
              <a:extLst>
                <a:ext uri="{FF2B5EF4-FFF2-40B4-BE49-F238E27FC236}">
                  <a16:creationId xmlns:a16="http://schemas.microsoft.com/office/drawing/2014/main" id="{72B76702-ED4C-4B72-BF90-E5BA22D84395}"/>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98" name="正方形/長方形 97">
              <a:extLst>
                <a:ext uri="{FF2B5EF4-FFF2-40B4-BE49-F238E27FC236}">
                  <a16:creationId xmlns:a16="http://schemas.microsoft.com/office/drawing/2014/main" id="{A5F5A7EE-BC19-4152-A88A-C32D94AF8E95}"/>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99" name="正方形/長方形 98">
              <a:extLst>
                <a:ext uri="{FF2B5EF4-FFF2-40B4-BE49-F238E27FC236}">
                  <a16:creationId xmlns:a16="http://schemas.microsoft.com/office/drawing/2014/main" id="{05985C4C-1286-4D56-B5BD-E483582EB7F0}"/>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100" name="正方形/長方形 99">
              <a:extLst>
                <a:ext uri="{FF2B5EF4-FFF2-40B4-BE49-F238E27FC236}">
                  <a16:creationId xmlns:a16="http://schemas.microsoft.com/office/drawing/2014/main" id="{91BE80D3-C574-4A34-BD96-0806465179BD}"/>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101" name="正方形/長方形 100">
              <a:extLst>
                <a:ext uri="{FF2B5EF4-FFF2-40B4-BE49-F238E27FC236}">
                  <a16:creationId xmlns:a16="http://schemas.microsoft.com/office/drawing/2014/main" id="{DE9A5838-F451-49A8-A20E-8C2B3FB26434}"/>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102" name="正方形/長方形 101">
              <a:extLst>
                <a:ext uri="{FF2B5EF4-FFF2-40B4-BE49-F238E27FC236}">
                  <a16:creationId xmlns:a16="http://schemas.microsoft.com/office/drawing/2014/main" id="{8E87B81B-2399-40CA-A71E-6B7F929A0B3D}"/>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103" name="正方形/長方形 102">
              <a:extLst>
                <a:ext uri="{FF2B5EF4-FFF2-40B4-BE49-F238E27FC236}">
                  <a16:creationId xmlns:a16="http://schemas.microsoft.com/office/drawing/2014/main" id="{7F2697DB-10F7-4F7B-B212-567E62228F30}"/>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104" name="直線コネクタ 103">
              <a:extLst>
                <a:ext uri="{FF2B5EF4-FFF2-40B4-BE49-F238E27FC236}">
                  <a16:creationId xmlns:a16="http://schemas.microsoft.com/office/drawing/2014/main" id="{0EC1B6A8-5637-419C-A1E4-FC3CAC22D2C4}"/>
                </a:ext>
              </a:extLst>
            </p:cNvPr>
            <p:cNvCxnSpPr>
              <a:stCxn id="93" idx="3"/>
              <a:endCxn id="94"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BA404990-59B6-404E-9D0F-B1C3FB995A9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6D7CD10-600C-40E4-835A-36261A21C9CE}"/>
                </a:ext>
              </a:extLst>
            </p:cNvPr>
            <p:cNvCxnSpPr>
              <a:cxnSpLocks/>
              <a:endCxn id="96"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C810D0E-415F-4EC1-850A-34D2D6568CC1}"/>
                </a:ext>
              </a:extLst>
            </p:cNvPr>
            <p:cNvCxnSpPr>
              <a:cxnSpLocks/>
              <a:endCxn id="101"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03696312-54DA-41E0-BDD7-55B6F07DF8F9}"/>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4E7CA67-6F89-4E3E-ACE3-284AFD3F807E}"/>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E0C949AA-2C1C-4A47-ACBB-A5D88D3BC868}"/>
                </a:ext>
              </a:extLst>
            </p:cNvPr>
            <p:cNvCxnSpPr>
              <a:cxnSpLocks/>
              <a:endCxn id="100"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E1AC760C-EA58-4137-905B-D07145B0F6A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F1697982-DEAF-4165-90ED-B7D2EC830BA1}"/>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152220D0-849D-4284-AC48-C47F33EE3505}"/>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806119CE-3A11-411F-AB1D-2CE1524B433D}"/>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115" name="正方形/長方形 114">
              <a:extLst>
                <a:ext uri="{FF2B5EF4-FFF2-40B4-BE49-F238E27FC236}">
                  <a16:creationId xmlns:a16="http://schemas.microsoft.com/office/drawing/2014/main" id="{829809B3-5248-457E-8551-8F6D5EF8163F}"/>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116" name="正方形/長方形 115">
              <a:extLst>
                <a:ext uri="{FF2B5EF4-FFF2-40B4-BE49-F238E27FC236}">
                  <a16:creationId xmlns:a16="http://schemas.microsoft.com/office/drawing/2014/main" id="{F72274AB-7CFE-4A2A-947B-9DFFE3BB314B}"/>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117" name="直線コネクタ 116">
              <a:extLst>
                <a:ext uri="{FF2B5EF4-FFF2-40B4-BE49-F238E27FC236}">
                  <a16:creationId xmlns:a16="http://schemas.microsoft.com/office/drawing/2014/main" id="{1F4DB2E3-EE0A-4381-A916-0998CDF23603}"/>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335EF494-8F7E-46D9-B961-E9939F92B8DE}"/>
              </a:ext>
            </a:extLst>
          </p:cNvPr>
          <p:cNvSpPr/>
          <p:nvPr/>
        </p:nvSpPr>
        <p:spPr>
          <a:xfrm>
            <a:off x="9263698" y="814058"/>
            <a:ext cx="581342" cy="22395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grpSp>
        <p:nvGrpSpPr>
          <p:cNvPr id="128" name="グループ化 127">
            <a:extLst>
              <a:ext uri="{FF2B5EF4-FFF2-40B4-BE49-F238E27FC236}">
                <a16:creationId xmlns:a16="http://schemas.microsoft.com/office/drawing/2014/main" id="{777AD5FE-E698-4585-A366-457D4456A9D8}"/>
              </a:ext>
            </a:extLst>
          </p:cNvPr>
          <p:cNvGrpSpPr/>
          <p:nvPr/>
        </p:nvGrpSpPr>
        <p:grpSpPr>
          <a:xfrm>
            <a:off x="0" y="0"/>
            <a:ext cx="12192000" cy="6858000"/>
            <a:chOff x="0" y="0"/>
            <a:chExt cx="12192000" cy="6858000"/>
          </a:xfrm>
        </p:grpSpPr>
        <p:grpSp>
          <p:nvGrpSpPr>
            <p:cNvPr id="129" name="グループ化 128">
              <a:extLst>
                <a:ext uri="{FF2B5EF4-FFF2-40B4-BE49-F238E27FC236}">
                  <a16:creationId xmlns:a16="http://schemas.microsoft.com/office/drawing/2014/main" id="{F830A816-C50E-48D4-8AC8-B829B533AC09}"/>
                </a:ext>
              </a:extLst>
            </p:cNvPr>
            <p:cNvGrpSpPr/>
            <p:nvPr/>
          </p:nvGrpSpPr>
          <p:grpSpPr>
            <a:xfrm>
              <a:off x="0" y="5714999"/>
              <a:ext cx="12192000" cy="1143001"/>
              <a:chOff x="0" y="5714999"/>
              <a:chExt cx="12192000" cy="1143001"/>
            </a:xfrm>
          </p:grpSpPr>
          <p:sp>
            <p:nvSpPr>
              <p:cNvPr id="133" name="正方形/長方形 132">
                <a:extLst>
                  <a:ext uri="{FF2B5EF4-FFF2-40B4-BE49-F238E27FC236}">
                    <a16:creationId xmlns:a16="http://schemas.microsoft.com/office/drawing/2014/main" id="{C2EBDA29-6573-448D-A6F7-0F69A6DF3422}"/>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4" name="グラフィックス 133" descr="都市">
                <a:extLst>
                  <a:ext uri="{FF2B5EF4-FFF2-40B4-BE49-F238E27FC236}">
                    <a16:creationId xmlns:a16="http://schemas.microsoft.com/office/drawing/2014/main" id="{09292F2C-45E9-467A-A8B5-287A9BBC0F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48646" y="5714999"/>
                <a:ext cx="1043354" cy="1043354"/>
              </a:xfrm>
              <a:prstGeom prst="rect">
                <a:avLst/>
              </a:prstGeom>
            </p:spPr>
          </p:pic>
          <p:pic>
            <p:nvPicPr>
              <p:cNvPr id="135" name="グラフィックス 134" descr="建物">
                <a:extLst>
                  <a:ext uri="{FF2B5EF4-FFF2-40B4-BE49-F238E27FC236}">
                    <a16:creationId xmlns:a16="http://schemas.microsoft.com/office/drawing/2014/main" id="{11AEBFD6-9692-4240-8A24-F3322E7193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0946" y="5714999"/>
                <a:ext cx="914400" cy="914400"/>
              </a:xfrm>
              <a:prstGeom prst="rect">
                <a:avLst/>
              </a:prstGeom>
            </p:spPr>
          </p:pic>
        </p:grpSp>
        <p:grpSp>
          <p:nvGrpSpPr>
            <p:cNvPr id="130" name="グループ化 129">
              <a:extLst>
                <a:ext uri="{FF2B5EF4-FFF2-40B4-BE49-F238E27FC236}">
                  <a16:creationId xmlns:a16="http://schemas.microsoft.com/office/drawing/2014/main" id="{31E9F6DC-7C90-4875-90CF-6DB04010BD20}"/>
                </a:ext>
              </a:extLst>
            </p:cNvPr>
            <p:cNvGrpSpPr/>
            <p:nvPr/>
          </p:nvGrpSpPr>
          <p:grpSpPr>
            <a:xfrm>
              <a:off x="0" y="0"/>
              <a:ext cx="12192000" cy="738555"/>
              <a:chOff x="-237392" y="0"/>
              <a:chExt cx="12581792" cy="580292"/>
            </a:xfrm>
          </p:grpSpPr>
          <p:sp>
            <p:nvSpPr>
              <p:cNvPr id="131" name="正方形/長方形 130">
                <a:extLst>
                  <a:ext uri="{FF2B5EF4-FFF2-40B4-BE49-F238E27FC236}">
                    <a16:creationId xmlns:a16="http://schemas.microsoft.com/office/drawing/2014/main" id="{32FE1873-C9B7-4467-820A-3D92F082011B}"/>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C271D1F-D80C-4A3E-8C61-75BA84E3D2EA}"/>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6" name="図 135">
            <a:extLst>
              <a:ext uri="{FF2B5EF4-FFF2-40B4-BE49-F238E27FC236}">
                <a16:creationId xmlns:a16="http://schemas.microsoft.com/office/drawing/2014/main" id="{5BC58939-C47F-48F4-A109-49C209CD9F1C}"/>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3" name="図 2">
            <a:extLst>
              <a:ext uri="{FF2B5EF4-FFF2-40B4-BE49-F238E27FC236}">
                <a16:creationId xmlns:a16="http://schemas.microsoft.com/office/drawing/2014/main" id="{62D6031B-32B6-4C39-9C4D-2D5F069EC2CC}"/>
              </a:ext>
            </a:extLst>
          </p:cNvPr>
          <p:cNvPicPr>
            <a:picLocks noChangeAspect="1"/>
          </p:cNvPicPr>
          <p:nvPr/>
        </p:nvPicPr>
        <p:blipFill rotWithShape="1">
          <a:blip r:embed="rId8">
            <a:extLst>
              <a:ext uri="{28A0092B-C50C-407E-A947-70E740481C1C}">
                <a14:useLocalDpi xmlns:a14="http://schemas.microsoft.com/office/drawing/2010/main" val="0"/>
              </a:ext>
            </a:extLst>
          </a:blip>
          <a:srcRect r="1303"/>
          <a:stretch/>
        </p:blipFill>
        <p:spPr>
          <a:xfrm>
            <a:off x="1065698" y="1542014"/>
            <a:ext cx="8315118" cy="4172984"/>
          </a:xfrm>
          <a:prstGeom prst="rect">
            <a:avLst/>
          </a:prstGeom>
        </p:spPr>
      </p:pic>
      <p:pic>
        <p:nvPicPr>
          <p:cNvPr id="5" name="図 4">
            <a:extLst>
              <a:ext uri="{FF2B5EF4-FFF2-40B4-BE49-F238E27FC236}">
                <a16:creationId xmlns:a16="http://schemas.microsoft.com/office/drawing/2014/main" id="{14926BA6-2B18-48E8-A781-92C3B6C638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6270" y="2134136"/>
            <a:ext cx="1361756" cy="4211185"/>
          </a:xfrm>
          <a:prstGeom prst="rect">
            <a:avLst/>
          </a:prstGeom>
        </p:spPr>
      </p:pic>
      <p:sp>
        <p:nvSpPr>
          <p:cNvPr id="70" name="正方形/長方形 69">
            <a:extLst>
              <a:ext uri="{FF2B5EF4-FFF2-40B4-BE49-F238E27FC236}">
                <a16:creationId xmlns:a16="http://schemas.microsoft.com/office/drawing/2014/main" id="{2E145E3C-A178-413E-99E9-CEE9F1F1F0E0}"/>
              </a:ext>
            </a:extLst>
          </p:cNvPr>
          <p:cNvSpPr/>
          <p:nvPr/>
        </p:nvSpPr>
        <p:spPr>
          <a:xfrm>
            <a:off x="1157727" y="1547330"/>
            <a:ext cx="665573" cy="2420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6DB93C81-D64C-4438-9D6C-7F2338D83249}"/>
              </a:ext>
            </a:extLst>
          </p:cNvPr>
          <p:cNvSpPr/>
          <p:nvPr/>
        </p:nvSpPr>
        <p:spPr>
          <a:xfrm>
            <a:off x="2404123" y="2057013"/>
            <a:ext cx="1560078" cy="432195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582B9F36-6713-46B0-86F1-30553A2AE5F0}"/>
              </a:ext>
            </a:extLst>
          </p:cNvPr>
          <p:cNvSpPr/>
          <p:nvPr/>
        </p:nvSpPr>
        <p:spPr>
          <a:xfrm>
            <a:off x="1078519" y="1974162"/>
            <a:ext cx="370440" cy="345339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7B30DCB-3D32-44B3-95E3-2B06A94E5715}"/>
              </a:ext>
            </a:extLst>
          </p:cNvPr>
          <p:cNvCxnSpPr>
            <a:cxnSpLocks/>
          </p:cNvCxnSpPr>
          <p:nvPr/>
        </p:nvCxnSpPr>
        <p:spPr>
          <a:xfrm flipH="1" flipV="1">
            <a:off x="1400396" y="1983819"/>
            <a:ext cx="969023" cy="6289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32F64846-DB75-4272-BA55-758C45D7ECBC}"/>
              </a:ext>
            </a:extLst>
          </p:cNvPr>
          <p:cNvCxnSpPr>
            <a:cxnSpLocks/>
            <a:stCxn id="70" idx="3"/>
            <a:endCxn id="55" idx="1"/>
          </p:cNvCxnSpPr>
          <p:nvPr/>
        </p:nvCxnSpPr>
        <p:spPr>
          <a:xfrm>
            <a:off x="1823300" y="1668338"/>
            <a:ext cx="7980421" cy="95309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EB8EE36-8AFC-416A-96FB-739C365BD4A3}"/>
              </a:ext>
            </a:extLst>
          </p:cNvPr>
          <p:cNvCxnSpPr>
            <a:cxnSpLocks/>
          </p:cNvCxnSpPr>
          <p:nvPr/>
        </p:nvCxnSpPr>
        <p:spPr>
          <a:xfrm flipH="1" flipV="1">
            <a:off x="1490514" y="5427557"/>
            <a:ext cx="959581" cy="95141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BD39F55-72F0-468D-AE76-B926466C9102}"/>
              </a:ext>
            </a:extLst>
          </p:cNvPr>
          <p:cNvCxnSpPr>
            <a:cxnSpLocks/>
            <a:stCxn id="73" idx="3"/>
            <a:endCxn id="68" idx="1"/>
          </p:cNvCxnSpPr>
          <p:nvPr/>
        </p:nvCxnSpPr>
        <p:spPr>
          <a:xfrm flipV="1">
            <a:off x="3964201" y="3577026"/>
            <a:ext cx="5822049" cy="6409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テキスト ボックス 42">
            <a:extLst>
              <a:ext uri="{FF2B5EF4-FFF2-40B4-BE49-F238E27FC236}">
                <a16:creationId xmlns:a16="http://schemas.microsoft.com/office/drawing/2014/main" id="{F74BE0E1-B459-4EC2-9136-3B7EA7F017E5}"/>
              </a:ext>
            </a:extLst>
          </p:cNvPr>
          <p:cNvSpPr txBox="1"/>
          <p:nvPr/>
        </p:nvSpPr>
        <p:spPr>
          <a:xfrm>
            <a:off x="756139" y="895045"/>
            <a:ext cx="5519460" cy="584775"/>
          </a:xfrm>
          <a:prstGeom prst="rect">
            <a:avLst/>
          </a:prstGeom>
          <a:noFill/>
        </p:spPr>
        <p:txBody>
          <a:bodyPr wrap="none" rtlCol="0">
            <a:spAutoFit/>
          </a:bodyPr>
          <a:lstStyle/>
          <a:p>
            <a:r>
              <a:rPr kumimoji="1" lang="ja-JP" altLang="en-US" sz="3200" b="1" dirty="0">
                <a:latin typeface="+mj-lt"/>
              </a:rPr>
              <a:t>画面遷移図：多肉植物の登録</a:t>
            </a:r>
          </a:p>
        </p:txBody>
      </p:sp>
      <p:grpSp>
        <p:nvGrpSpPr>
          <p:cNvPr id="44" name="グループ化 43">
            <a:extLst>
              <a:ext uri="{FF2B5EF4-FFF2-40B4-BE49-F238E27FC236}">
                <a16:creationId xmlns:a16="http://schemas.microsoft.com/office/drawing/2014/main" id="{366ED71A-CD57-4737-91D9-1750E3AF2FB6}"/>
              </a:ext>
            </a:extLst>
          </p:cNvPr>
          <p:cNvGrpSpPr/>
          <p:nvPr/>
        </p:nvGrpSpPr>
        <p:grpSpPr>
          <a:xfrm>
            <a:off x="9314708" y="770366"/>
            <a:ext cx="2718349" cy="1112424"/>
            <a:chOff x="838200" y="1433145"/>
            <a:chExt cx="10306050" cy="5197875"/>
          </a:xfrm>
        </p:grpSpPr>
        <p:sp>
          <p:nvSpPr>
            <p:cNvPr id="45" name="四角形: 角を丸くする 44">
              <a:extLst>
                <a:ext uri="{FF2B5EF4-FFF2-40B4-BE49-F238E27FC236}">
                  <a16:creationId xmlns:a16="http://schemas.microsoft.com/office/drawing/2014/main" id="{FEDC35EA-4F56-4160-816A-7D8B3A741706}"/>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6" name="四角形: 角を丸くする 45">
              <a:extLst>
                <a:ext uri="{FF2B5EF4-FFF2-40B4-BE49-F238E27FC236}">
                  <a16:creationId xmlns:a16="http://schemas.microsoft.com/office/drawing/2014/main" id="{E061B42B-A33B-4DF1-A69D-BBB7FED87429}"/>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7" name="四角形: 角を丸くする 46">
              <a:extLst>
                <a:ext uri="{FF2B5EF4-FFF2-40B4-BE49-F238E27FC236}">
                  <a16:creationId xmlns:a16="http://schemas.microsoft.com/office/drawing/2014/main" id="{5B345347-B659-4164-BAE0-2F64FC6852D2}"/>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48" name="正方形/長方形 47">
              <a:extLst>
                <a:ext uri="{FF2B5EF4-FFF2-40B4-BE49-F238E27FC236}">
                  <a16:creationId xmlns:a16="http://schemas.microsoft.com/office/drawing/2014/main" id="{A77247E9-BD8C-43DC-B4E6-B1BA87E90D30}"/>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49" name="正方形/長方形 48">
              <a:extLst>
                <a:ext uri="{FF2B5EF4-FFF2-40B4-BE49-F238E27FC236}">
                  <a16:creationId xmlns:a16="http://schemas.microsoft.com/office/drawing/2014/main" id="{8656F0B2-DF56-4E94-B4F8-40948ADE0199}"/>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50" name="正方形/長方形 49">
              <a:extLst>
                <a:ext uri="{FF2B5EF4-FFF2-40B4-BE49-F238E27FC236}">
                  <a16:creationId xmlns:a16="http://schemas.microsoft.com/office/drawing/2014/main" id="{56FAE23B-D031-450E-B064-518BBF86F755}"/>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51" name="正方形/長方形 50">
              <a:extLst>
                <a:ext uri="{FF2B5EF4-FFF2-40B4-BE49-F238E27FC236}">
                  <a16:creationId xmlns:a16="http://schemas.microsoft.com/office/drawing/2014/main" id="{DC5F9D9D-AF8F-4F6E-91A3-AE2011D5F9AE}"/>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52" name="正方形/長方形 51">
              <a:extLst>
                <a:ext uri="{FF2B5EF4-FFF2-40B4-BE49-F238E27FC236}">
                  <a16:creationId xmlns:a16="http://schemas.microsoft.com/office/drawing/2014/main" id="{F0764776-1BDE-4749-9BBB-AF5A706B2F89}"/>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3" name="正方形/長方形 52">
              <a:extLst>
                <a:ext uri="{FF2B5EF4-FFF2-40B4-BE49-F238E27FC236}">
                  <a16:creationId xmlns:a16="http://schemas.microsoft.com/office/drawing/2014/main" id="{07BFDAA5-7F12-46FE-AC06-9B360FF5BB8A}"/>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54" name="正方形/長方形 53">
              <a:extLst>
                <a:ext uri="{FF2B5EF4-FFF2-40B4-BE49-F238E27FC236}">
                  <a16:creationId xmlns:a16="http://schemas.microsoft.com/office/drawing/2014/main" id="{2BD3E87C-652C-4E9D-9D7E-8A83EB52C819}"/>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5" name="正方形/長方形 54">
              <a:extLst>
                <a:ext uri="{FF2B5EF4-FFF2-40B4-BE49-F238E27FC236}">
                  <a16:creationId xmlns:a16="http://schemas.microsoft.com/office/drawing/2014/main" id="{F2F2A786-5203-4B01-ACED-1AB785F46E83}"/>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56" name="正方形/長方形 55">
              <a:extLst>
                <a:ext uri="{FF2B5EF4-FFF2-40B4-BE49-F238E27FC236}">
                  <a16:creationId xmlns:a16="http://schemas.microsoft.com/office/drawing/2014/main" id="{C47D6FF9-B0A6-4A66-AC92-3A8E06AFE1C5}"/>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57" name="正方形/長方形 56">
              <a:extLst>
                <a:ext uri="{FF2B5EF4-FFF2-40B4-BE49-F238E27FC236}">
                  <a16:creationId xmlns:a16="http://schemas.microsoft.com/office/drawing/2014/main" id="{FED843DF-ADF5-4A15-AC67-FD3BDAC3E8BF}"/>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58" name="正方形/長方形 57">
              <a:extLst>
                <a:ext uri="{FF2B5EF4-FFF2-40B4-BE49-F238E27FC236}">
                  <a16:creationId xmlns:a16="http://schemas.microsoft.com/office/drawing/2014/main" id="{5279B819-1C0F-46CA-AB6D-6BF27D906ADD}"/>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59" name="直線コネクタ 58">
              <a:extLst>
                <a:ext uri="{FF2B5EF4-FFF2-40B4-BE49-F238E27FC236}">
                  <a16:creationId xmlns:a16="http://schemas.microsoft.com/office/drawing/2014/main" id="{A9F3E865-A75D-4F19-966D-F1A1DB08A0A1}"/>
                </a:ext>
              </a:extLst>
            </p:cNvPr>
            <p:cNvCxnSpPr>
              <a:stCxn id="48" idx="3"/>
              <a:endCxn id="49"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4C9396A0-1349-4691-810F-D4538664876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0F82D6C-9D98-4DE3-8085-EA1D5A76E96B}"/>
                </a:ext>
              </a:extLst>
            </p:cNvPr>
            <p:cNvCxnSpPr>
              <a:cxnSpLocks/>
              <a:endCxn id="51"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5CC5AA-3DB0-4B11-89F5-BE82D29EB60D}"/>
                </a:ext>
              </a:extLst>
            </p:cNvPr>
            <p:cNvCxnSpPr>
              <a:cxnSpLocks/>
              <a:endCxn id="56"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CEBA144-0AD3-4256-A879-371196DBB335}"/>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C5603E9-4F6D-43EF-B606-D096C5D7076F}"/>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B85150B-3EB9-41BB-8C50-6619B6050025}"/>
                </a:ext>
              </a:extLst>
            </p:cNvPr>
            <p:cNvCxnSpPr>
              <a:cxnSpLocks/>
              <a:endCxn id="55"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83A782A-943E-4396-A036-D577C3D1C06B}"/>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0FB9805-1495-4545-A0D3-579632A26072}"/>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A5A93F-3125-432A-AAB0-C0984A210301}"/>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062CD6F2-4F73-4AFB-B7F1-114DAB4BDD6A}"/>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70" name="正方形/長方形 69">
              <a:extLst>
                <a:ext uri="{FF2B5EF4-FFF2-40B4-BE49-F238E27FC236}">
                  <a16:creationId xmlns:a16="http://schemas.microsoft.com/office/drawing/2014/main" id="{C245BDD1-D915-483E-83FB-D72A5BCCE183}"/>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71" name="正方形/長方形 70">
              <a:extLst>
                <a:ext uri="{FF2B5EF4-FFF2-40B4-BE49-F238E27FC236}">
                  <a16:creationId xmlns:a16="http://schemas.microsoft.com/office/drawing/2014/main" id="{D969567B-59C4-4DF4-BB03-AC1CD9C00283}"/>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72" name="直線コネクタ 71">
              <a:extLst>
                <a:ext uri="{FF2B5EF4-FFF2-40B4-BE49-F238E27FC236}">
                  <a16:creationId xmlns:a16="http://schemas.microsoft.com/office/drawing/2014/main" id="{D1BF09C2-E23C-4E4B-8429-2CA0AEC80EF7}"/>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正方形/長方形 72">
            <a:extLst>
              <a:ext uri="{FF2B5EF4-FFF2-40B4-BE49-F238E27FC236}">
                <a16:creationId xmlns:a16="http://schemas.microsoft.com/office/drawing/2014/main" id="{40B021BE-CECA-497E-8955-8C50CAD374D8}"/>
              </a:ext>
            </a:extLst>
          </p:cNvPr>
          <p:cNvSpPr/>
          <p:nvPr/>
        </p:nvSpPr>
        <p:spPr>
          <a:xfrm>
            <a:off x="10134116" y="828831"/>
            <a:ext cx="1281229" cy="221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F1AA7D5E-3783-4908-AF3E-6BFEA64EF2F5}"/>
              </a:ext>
            </a:extLst>
          </p:cNvPr>
          <p:cNvSpPr/>
          <p:nvPr/>
        </p:nvSpPr>
        <p:spPr>
          <a:xfrm>
            <a:off x="6557217" y="2604837"/>
            <a:ext cx="5202948" cy="21110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7" name="図 76">
            <a:extLst>
              <a:ext uri="{FF2B5EF4-FFF2-40B4-BE49-F238E27FC236}">
                <a16:creationId xmlns:a16="http://schemas.microsoft.com/office/drawing/2014/main" id="{8A288C61-ED8A-4020-9439-67454EF1FF1A}"/>
              </a:ext>
            </a:extLst>
          </p:cNvPr>
          <p:cNvPicPr>
            <a:picLocks noChangeAspect="1"/>
          </p:cNvPicPr>
          <p:nvPr/>
        </p:nvPicPr>
        <p:blipFill rotWithShape="1">
          <a:blip r:embed="rId3">
            <a:extLst>
              <a:ext uri="{28A0092B-C50C-407E-A947-70E740481C1C}">
                <a14:useLocalDpi xmlns:a14="http://schemas.microsoft.com/office/drawing/2010/main" val="0"/>
              </a:ext>
            </a:extLst>
          </a:blip>
          <a:srcRect l="14054" t="16916" r="11330" b="26660"/>
          <a:stretch/>
        </p:blipFill>
        <p:spPr>
          <a:xfrm>
            <a:off x="6627345" y="2694161"/>
            <a:ext cx="5042978" cy="1886867"/>
          </a:xfrm>
          <a:prstGeom prst="rect">
            <a:avLst/>
          </a:prstGeom>
        </p:spPr>
      </p:pic>
      <p:sp>
        <p:nvSpPr>
          <p:cNvPr id="84" name="吹き出し: 四角形 83">
            <a:extLst>
              <a:ext uri="{FF2B5EF4-FFF2-40B4-BE49-F238E27FC236}">
                <a16:creationId xmlns:a16="http://schemas.microsoft.com/office/drawing/2014/main" id="{82E6964C-CFC5-4607-8C7E-7F0BE04DEF88}"/>
              </a:ext>
            </a:extLst>
          </p:cNvPr>
          <p:cNvSpPr/>
          <p:nvPr/>
        </p:nvSpPr>
        <p:spPr>
          <a:xfrm>
            <a:off x="6448360" y="1652127"/>
            <a:ext cx="1464129" cy="793669"/>
          </a:xfrm>
          <a:prstGeom prst="wedgeRectCallout">
            <a:avLst>
              <a:gd name="adj1" fmla="val -26036"/>
              <a:gd name="adj2" fmla="val 251860"/>
            </a:avLst>
          </a:prstGeom>
          <a:solidFill>
            <a:schemeClr val="bg1"/>
          </a:solid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85" name="図 84">
            <a:extLst>
              <a:ext uri="{FF2B5EF4-FFF2-40B4-BE49-F238E27FC236}">
                <a16:creationId xmlns:a16="http://schemas.microsoft.com/office/drawing/2014/main" id="{49653A01-2DAE-4143-8EEF-F419B5CEC4AE}"/>
              </a:ext>
            </a:extLst>
          </p:cNvPr>
          <p:cNvPicPr>
            <a:picLocks noChangeAspect="1"/>
          </p:cNvPicPr>
          <p:nvPr/>
        </p:nvPicPr>
        <p:blipFill>
          <a:blip r:embed="rId4"/>
          <a:stretch>
            <a:fillRect/>
          </a:stretch>
        </p:blipFill>
        <p:spPr>
          <a:xfrm>
            <a:off x="6557217" y="1739018"/>
            <a:ext cx="1246415" cy="610217"/>
          </a:xfrm>
          <a:prstGeom prst="rect">
            <a:avLst/>
          </a:prstGeom>
        </p:spPr>
      </p:pic>
      <p:sp>
        <p:nvSpPr>
          <p:cNvPr id="88" name="矢印: 折線 87">
            <a:extLst>
              <a:ext uri="{FF2B5EF4-FFF2-40B4-BE49-F238E27FC236}">
                <a16:creationId xmlns:a16="http://schemas.microsoft.com/office/drawing/2014/main" id="{BC3BCF84-C84C-4794-BA52-C0B36B9F4075}"/>
              </a:ext>
            </a:extLst>
          </p:cNvPr>
          <p:cNvSpPr/>
          <p:nvPr/>
        </p:nvSpPr>
        <p:spPr>
          <a:xfrm rot="5400000" flipH="1">
            <a:off x="5858086" y="1867849"/>
            <a:ext cx="933944" cy="682530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矢印: 折線 88">
            <a:extLst>
              <a:ext uri="{FF2B5EF4-FFF2-40B4-BE49-F238E27FC236}">
                <a16:creationId xmlns:a16="http://schemas.microsoft.com/office/drawing/2014/main" id="{8062C5DB-83AF-4925-A3CF-FBAD81ED707E}"/>
              </a:ext>
            </a:extLst>
          </p:cNvPr>
          <p:cNvSpPr/>
          <p:nvPr/>
        </p:nvSpPr>
        <p:spPr>
          <a:xfrm rot="5400000" flipV="1">
            <a:off x="3529805" y="-779083"/>
            <a:ext cx="395756" cy="5432125"/>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8" name="グループ化 107">
            <a:extLst>
              <a:ext uri="{FF2B5EF4-FFF2-40B4-BE49-F238E27FC236}">
                <a16:creationId xmlns:a16="http://schemas.microsoft.com/office/drawing/2014/main" id="{C4B4ECAB-28CF-4FC7-94F6-BFBCBE119E99}"/>
              </a:ext>
            </a:extLst>
          </p:cNvPr>
          <p:cNvGrpSpPr/>
          <p:nvPr/>
        </p:nvGrpSpPr>
        <p:grpSpPr>
          <a:xfrm>
            <a:off x="896203" y="2260114"/>
            <a:ext cx="5149788" cy="2725338"/>
            <a:chOff x="431834" y="2246851"/>
            <a:chExt cx="5149788" cy="2725338"/>
          </a:xfrm>
        </p:grpSpPr>
        <p:sp>
          <p:nvSpPr>
            <p:cNvPr id="104" name="正方形/長方形 103">
              <a:extLst>
                <a:ext uri="{FF2B5EF4-FFF2-40B4-BE49-F238E27FC236}">
                  <a16:creationId xmlns:a16="http://schemas.microsoft.com/office/drawing/2014/main" id="{41AEB94E-E9F2-436B-83A8-41B1CF388625}"/>
                </a:ext>
              </a:extLst>
            </p:cNvPr>
            <p:cNvSpPr/>
            <p:nvPr/>
          </p:nvSpPr>
          <p:spPr>
            <a:xfrm>
              <a:off x="431834" y="2246851"/>
              <a:ext cx="5149788" cy="2725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a:extLst>
                <a:ext uri="{FF2B5EF4-FFF2-40B4-BE49-F238E27FC236}">
                  <a16:creationId xmlns:a16="http://schemas.microsoft.com/office/drawing/2014/main" id="{3334A81A-7772-40F4-91B7-54952E2FC3FB}"/>
                </a:ext>
              </a:extLst>
            </p:cNvPr>
            <p:cNvPicPr>
              <a:picLocks noChangeAspect="1"/>
            </p:cNvPicPr>
            <p:nvPr/>
          </p:nvPicPr>
          <p:blipFill rotWithShape="1">
            <a:blip r:embed="rId5">
              <a:extLst>
                <a:ext uri="{28A0092B-C50C-407E-A947-70E740481C1C}">
                  <a14:useLocalDpi xmlns:a14="http://schemas.microsoft.com/office/drawing/2010/main" val="0"/>
                </a:ext>
              </a:extLst>
            </a:blip>
            <a:srcRect l="15764" t="16392" r="13462" b="8326"/>
            <a:stretch/>
          </p:blipFill>
          <p:spPr>
            <a:xfrm>
              <a:off x="521677" y="2303439"/>
              <a:ext cx="4970102" cy="2618541"/>
            </a:xfrm>
            <a:prstGeom prst="rect">
              <a:avLst/>
            </a:prstGeom>
          </p:spPr>
        </p:pic>
        <p:grpSp>
          <p:nvGrpSpPr>
            <p:cNvPr id="95" name="グループ化 94">
              <a:extLst>
                <a:ext uri="{FF2B5EF4-FFF2-40B4-BE49-F238E27FC236}">
                  <a16:creationId xmlns:a16="http://schemas.microsoft.com/office/drawing/2014/main" id="{52DC07BA-C34E-414C-AA32-9022716B06FB}"/>
                </a:ext>
              </a:extLst>
            </p:cNvPr>
            <p:cNvGrpSpPr/>
            <p:nvPr/>
          </p:nvGrpSpPr>
          <p:grpSpPr>
            <a:xfrm>
              <a:off x="1986517" y="2333883"/>
              <a:ext cx="2507534" cy="2541805"/>
              <a:chOff x="2639729" y="2074333"/>
              <a:chExt cx="3160462" cy="2881216"/>
            </a:xfrm>
          </p:grpSpPr>
          <p:sp>
            <p:nvSpPr>
              <p:cNvPr id="94" name="正方形/長方形 93">
                <a:extLst>
                  <a:ext uri="{FF2B5EF4-FFF2-40B4-BE49-F238E27FC236}">
                    <a16:creationId xmlns:a16="http://schemas.microsoft.com/office/drawing/2014/main" id="{5754A4D7-C0A2-4D41-9898-70282F83BB3B}"/>
                  </a:ext>
                </a:extLst>
              </p:cNvPr>
              <p:cNvSpPr/>
              <p:nvPr/>
            </p:nvSpPr>
            <p:spPr>
              <a:xfrm>
                <a:off x="2639729" y="2074333"/>
                <a:ext cx="3160462" cy="288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1" name="図 90">
                <a:extLst>
                  <a:ext uri="{FF2B5EF4-FFF2-40B4-BE49-F238E27FC236}">
                    <a16:creationId xmlns:a16="http://schemas.microsoft.com/office/drawing/2014/main" id="{D7FB94B3-D469-468F-A8DD-91E60DD2B129}"/>
                  </a:ext>
                </a:extLst>
              </p:cNvPr>
              <p:cNvPicPr>
                <a:picLocks noChangeAspect="1"/>
              </p:cNvPicPr>
              <p:nvPr/>
            </p:nvPicPr>
            <p:blipFill>
              <a:blip r:embed="rId6"/>
              <a:stretch>
                <a:fillRect/>
              </a:stretch>
            </p:blipFill>
            <p:spPr>
              <a:xfrm>
                <a:off x="2703951" y="2139961"/>
                <a:ext cx="1399906" cy="2719816"/>
              </a:xfrm>
              <a:prstGeom prst="rect">
                <a:avLst/>
              </a:prstGeom>
            </p:spPr>
          </p:pic>
        </p:grpSp>
        <p:sp>
          <p:nvSpPr>
            <p:cNvPr id="93" name="正方形/長方形 92">
              <a:extLst>
                <a:ext uri="{FF2B5EF4-FFF2-40B4-BE49-F238E27FC236}">
                  <a16:creationId xmlns:a16="http://schemas.microsoft.com/office/drawing/2014/main" id="{62CE5C3E-74F4-440F-AC5A-BEB714C0C5C3}"/>
                </a:ext>
              </a:extLst>
            </p:cNvPr>
            <p:cNvSpPr/>
            <p:nvPr/>
          </p:nvSpPr>
          <p:spPr>
            <a:xfrm>
              <a:off x="547251" y="2568202"/>
              <a:ext cx="784923" cy="17441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97" name="直線コネクタ 96">
              <a:extLst>
                <a:ext uri="{FF2B5EF4-FFF2-40B4-BE49-F238E27FC236}">
                  <a16:creationId xmlns:a16="http://schemas.microsoft.com/office/drawing/2014/main" id="{D199DE56-E0F8-4BD5-830E-069FF258CA3E}"/>
                </a:ext>
              </a:extLst>
            </p:cNvPr>
            <p:cNvCxnSpPr>
              <a:cxnSpLocks/>
            </p:cNvCxnSpPr>
            <p:nvPr/>
          </p:nvCxnSpPr>
          <p:spPr>
            <a:xfrm flipV="1">
              <a:off x="1357748" y="2319298"/>
              <a:ext cx="650749" cy="2487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8C642957-6A86-41EA-9C79-05C020C921E7}"/>
                </a:ext>
              </a:extLst>
            </p:cNvPr>
            <p:cNvCxnSpPr>
              <a:cxnSpLocks/>
            </p:cNvCxnSpPr>
            <p:nvPr/>
          </p:nvCxnSpPr>
          <p:spPr>
            <a:xfrm>
              <a:off x="1332174" y="4308834"/>
              <a:ext cx="654341" cy="56685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2" name="吹き出し: 四角形 81">
            <a:extLst>
              <a:ext uri="{FF2B5EF4-FFF2-40B4-BE49-F238E27FC236}">
                <a16:creationId xmlns:a16="http://schemas.microsoft.com/office/drawing/2014/main" id="{0D75DDD7-9492-421A-A21A-BBD1EAF3788E}"/>
              </a:ext>
            </a:extLst>
          </p:cNvPr>
          <p:cNvSpPr/>
          <p:nvPr/>
        </p:nvSpPr>
        <p:spPr>
          <a:xfrm>
            <a:off x="922053" y="5162872"/>
            <a:ext cx="1990354" cy="1172688"/>
          </a:xfrm>
          <a:prstGeom prst="wedgeRectCallout">
            <a:avLst>
              <a:gd name="adj1" fmla="val -30974"/>
              <a:gd name="adj2" fmla="val -74545"/>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83" name="図 82">
            <a:extLst>
              <a:ext uri="{FF2B5EF4-FFF2-40B4-BE49-F238E27FC236}">
                <a16:creationId xmlns:a16="http://schemas.microsoft.com/office/drawing/2014/main" id="{6F34C17D-A191-40C3-AC96-B5CA9BA63231}"/>
              </a:ext>
            </a:extLst>
          </p:cNvPr>
          <p:cNvPicPr>
            <a:picLocks noChangeAspect="1"/>
          </p:cNvPicPr>
          <p:nvPr/>
        </p:nvPicPr>
        <p:blipFill rotWithShape="1">
          <a:blip r:embed="rId7"/>
          <a:srcRect l="2294" t="23011" r="7340" b="-633"/>
          <a:stretch/>
        </p:blipFill>
        <p:spPr>
          <a:xfrm>
            <a:off x="1282024" y="5306746"/>
            <a:ext cx="1373085" cy="865336"/>
          </a:xfrm>
          <a:prstGeom prst="rect">
            <a:avLst/>
          </a:prstGeom>
        </p:spPr>
      </p:pic>
      <p:sp>
        <p:nvSpPr>
          <p:cNvPr id="109" name="正方形/長方形 108">
            <a:extLst>
              <a:ext uri="{FF2B5EF4-FFF2-40B4-BE49-F238E27FC236}">
                <a16:creationId xmlns:a16="http://schemas.microsoft.com/office/drawing/2014/main" id="{779FBC57-ABB9-4181-A848-B23C48CF6246}"/>
              </a:ext>
            </a:extLst>
          </p:cNvPr>
          <p:cNvSpPr/>
          <p:nvPr/>
        </p:nvSpPr>
        <p:spPr>
          <a:xfrm>
            <a:off x="3702379" y="2395976"/>
            <a:ext cx="1216089" cy="24084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10" name="テキスト ボックス 109">
            <a:extLst>
              <a:ext uri="{FF2B5EF4-FFF2-40B4-BE49-F238E27FC236}">
                <a16:creationId xmlns:a16="http://schemas.microsoft.com/office/drawing/2014/main" id="{C1C66FB3-B188-42B5-824E-68FB2C730446}"/>
              </a:ext>
            </a:extLst>
          </p:cNvPr>
          <p:cNvSpPr txBox="1"/>
          <p:nvPr/>
        </p:nvSpPr>
        <p:spPr>
          <a:xfrm>
            <a:off x="3772594" y="2420204"/>
            <a:ext cx="1185826" cy="2192908"/>
          </a:xfrm>
          <a:prstGeom prst="rect">
            <a:avLst/>
          </a:prstGeom>
          <a:noFill/>
        </p:spPr>
        <p:txBody>
          <a:bodyPr wrap="square" rtlCol="0">
            <a:spAutoFit/>
          </a:bodyPr>
          <a:lstStyle/>
          <a:p>
            <a:r>
              <a:rPr kumimoji="1" lang="ja-JP" altLang="en-US" sz="1050" dirty="0"/>
              <a:t>桃太郎</a:t>
            </a:r>
            <a:endParaRPr kumimoji="1" lang="en-US" altLang="ja-JP" sz="1050" dirty="0"/>
          </a:p>
          <a:p>
            <a:r>
              <a:rPr lang="en-US" altLang="ja-JP" sz="1050" dirty="0"/>
              <a:t>----------------</a:t>
            </a:r>
            <a:endParaRPr kumimoji="1" lang="en-US" altLang="ja-JP" sz="1050" dirty="0"/>
          </a:p>
          <a:p>
            <a:r>
              <a:rPr kumimoji="1" lang="ja-JP" altLang="en-US" sz="1050" dirty="0"/>
              <a:t>多肉</a:t>
            </a:r>
            <a:endParaRPr kumimoji="1" lang="en-US" altLang="ja-JP" sz="1050" dirty="0"/>
          </a:p>
          <a:p>
            <a:r>
              <a:rPr lang="en-US" altLang="ja-JP" sz="1050" dirty="0"/>
              <a:t>----------------</a:t>
            </a:r>
            <a:endParaRPr kumimoji="1" lang="en-US" altLang="ja-JP" sz="1050" dirty="0"/>
          </a:p>
          <a:p>
            <a:r>
              <a:rPr lang="ja-JP" altLang="en-US" sz="1050" dirty="0"/>
              <a:t>日陰</a:t>
            </a:r>
            <a:endParaRPr lang="en-US" altLang="ja-JP" sz="1050" dirty="0"/>
          </a:p>
          <a:p>
            <a:r>
              <a:rPr lang="en-US" altLang="ja-JP" sz="1050" dirty="0"/>
              <a:t>----------------</a:t>
            </a:r>
          </a:p>
          <a:p>
            <a:r>
              <a:rPr kumimoji="1" lang="ja-JP" altLang="en-US" sz="1050" dirty="0"/>
              <a:t>日陰</a:t>
            </a:r>
            <a:endParaRPr kumimoji="1" lang="en-US" altLang="ja-JP" sz="1050" dirty="0"/>
          </a:p>
          <a:p>
            <a:r>
              <a:rPr lang="en-US" altLang="ja-JP" sz="1050" dirty="0"/>
              <a:t>----------------</a:t>
            </a:r>
            <a:endParaRPr kumimoji="1" lang="en-US" altLang="ja-JP" sz="1050" dirty="0"/>
          </a:p>
          <a:p>
            <a:r>
              <a:rPr lang="ja-JP" altLang="en-US" sz="1050" dirty="0"/>
              <a:t>所持</a:t>
            </a:r>
            <a:endParaRPr lang="en-US" altLang="ja-JP" sz="1050" dirty="0"/>
          </a:p>
          <a:p>
            <a:r>
              <a:rPr lang="en-US" altLang="ja-JP" sz="1050" dirty="0"/>
              <a:t>----------------</a:t>
            </a:r>
          </a:p>
          <a:p>
            <a:r>
              <a:rPr kumimoji="1" lang="en-US" altLang="ja-JP" sz="1050" dirty="0"/>
              <a:t>PSJ785</a:t>
            </a:r>
          </a:p>
          <a:p>
            <a:r>
              <a:rPr lang="en-US" altLang="ja-JP" sz="1050" dirty="0"/>
              <a:t>----------------</a:t>
            </a:r>
            <a:endParaRPr kumimoji="1" lang="en-US" altLang="ja-JP" sz="1050" dirty="0"/>
          </a:p>
          <a:p>
            <a:r>
              <a:rPr kumimoji="1" lang="ja-JP" altLang="en-US" sz="1050" dirty="0"/>
              <a:t>この植物は</a:t>
            </a:r>
            <a:r>
              <a:rPr kumimoji="1" lang="en-US" altLang="ja-JP" sz="1050" dirty="0"/>
              <a:t>…</a:t>
            </a:r>
          </a:p>
        </p:txBody>
      </p:sp>
      <p:sp>
        <p:nvSpPr>
          <p:cNvPr id="115" name="四角形: 角を丸くする 114">
            <a:extLst>
              <a:ext uri="{FF2B5EF4-FFF2-40B4-BE49-F238E27FC236}">
                <a16:creationId xmlns:a16="http://schemas.microsoft.com/office/drawing/2014/main" id="{1062D255-7003-4ABF-B419-5C060D5DCBE0}"/>
              </a:ext>
            </a:extLst>
          </p:cNvPr>
          <p:cNvSpPr/>
          <p:nvPr/>
        </p:nvSpPr>
        <p:spPr>
          <a:xfrm>
            <a:off x="10383758" y="3648798"/>
            <a:ext cx="1216492" cy="996707"/>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1" name="図 110">
            <a:extLst>
              <a:ext uri="{FF2B5EF4-FFF2-40B4-BE49-F238E27FC236}">
                <a16:creationId xmlns:a16="http://schemas.microsoft.com/office/drawing/2014/main" id="{B7D6A7CD-449B-4978-80D8-7404D4398000}"/>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2" name="正方形/長方形 111">
            <a:extLst>
              <a:ext uri="{FF2B5EF4-FFF2-40B4-BE49-F238E27FC236}">
                <a16:creationId xmlns:a16="http://schemas.microsoft.com/office/drawing/2014/main" id="{43483A47-B5E4-4CB3-A8D1-6E468670F54F}"/>
              </a:ext>
            </a:extLst>
          </p:cNvPr>
          <p:cNvSpPr/>
          <p:nvPr/>
        </p:nvSpPr>
        <p:spPr>
          <a:xfrm>
            <a:off x="10286314" y="3184960"/>
            <a:ext cx="894066" cy="32579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114" name="図 113">
            <a:extLst>
              <a:ext uri="{FF2B5EF4-FFF2-40B4-BE49-F238E27FC236}">
                <a16:creationId xmlns:a16="http://schemas.microsoft.com/office/drawing/2014/main" id="{604E5859-5399-4FE0-8582-A752B21C36B4}"/>
              </a:ext>
            </a:extLst>
          </p:cNvPr>
          <p:cNvPicPr>
            <a:picLocks noChangeAspect="1"/>
          </p:cNvPicPr>
          <p:nvPr/>
        </p:nvPicPr>
        <p:blipFill>
          <a:blip r:embed="rId10"/>
          <a:stretch>
            <a:fillRect/>
          </a:stretch>
        </p:blipFill>
        <p:spPr>
          <a:xfrm>
            <a:off x="10542618" y="3755587"/>
            <a:ext cx="930765" cy="796471"/>
          </a:xfrm>
          <a:prstGeom prst="rect">
            <a:avLst/>
          </a:prstGeom>
        </p:spPr>
      </p:pic>
      <p:cxnSp>
        <p:nvCxnSpPr>
          <p:cNvPr id="116" name="直線コネクタ 115">
            <a:extLst>
              <a:ext uri="{FF2B5EF4-FFF2-40B4-BE49-F238E27FC236}">
                <a16:creationId xmlns:a16="http://schemas.microsoft.com/office/drawing/2014/main" id="{0BC60F93-3F65-4313-8C24-4AF32188AA4F}"/>
              </a:ext>
            </a:extLst>
          </p:cNvPr>
          <p:cNvCxnSpPr>
            <a:cxnSpLocks/>
          </p:cNvCxnSpPr>
          <p:nvPr/>
        </p:nvCxnSpPr>
        <p:spPr>
          <a:xfrm>
            <a:off x="11170153" y="3530236"/>
            <a:ext cx="393999" cy="1608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17" name="直線コネクタ 116">
            <a:extLst>
              <a:ext uri="{FF2B5EF4-FFF2-40B4-BE49-F238E27FC236}">
                <a16:creationId xmlns:a16="http://schemas.microsoft.com/office/drawing/2014/main" id="{278F594C-3812-4C2A-9FE5-4510CFDD84DD}"/>
              </a:ext>
            </a:extLst>
          </p:cNvPr>
          <p:cNvCxnSpPr>
            <a:cxnSpLocks/>
          </p:cNvCxnSpPr>
          <p:nvPr/>
        </p:nvCxnSpPr>
        <p:spPr>
          <a:xfrm>
            <a:off x="10298197" y="3551143"/>
            <a:ext cx="73535" cy="211320"/>
          </a:xfrm>
          <a:prstGeom prst="line">
            <a:avLst/>
          </a:prstGeom>
          <a:ln/>
        </p:spPr>
        <p:style>
          <a:lnRef idx="1">
            <a:schemeClr val="accent2"/>
          </a:lnRef>
          <a:fillRef idx="0">
            <a:schemeClr val="accent2"/>
          </a:fillRef>
          <a:effectRef idx="0">
            <a:schemeClr val="accent2"/>
          </a:effectRef>
          <a:fontRef idx="minor">
            <a:schemeClr val="tx1"/>
          </a:fontRef>
        </p:style>
      </p:cxnSp>
      <p:sp>
        <p:nvSpPr>
          <p:cNvPr id="122" name="矢印: 折線 121">
            <a:extLst>
              <a:ext uri="{FF2B5EF4-FFF2-40B4-BE49-F238E27FC236}">
                <a16:creationId xmlns:a16="http://schemas.microsoft.com/office/drawing/2014/main" id="{F225A00E-FC16-4BD6-9AB0-B5A2818EF7F4}"/>
              </a:ext>
            </a:extLst>
          </p:cNvPr>
          <p:cNvSpPr/>
          <p:nvPr/>
        </p:nvSpPr>
        <p:spPr>
          <a:xfrm flipV="1">
            <a:off x="10761849" y="4668356"/>
            <a:ext cx="1345483" cy="538315"/>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7769DBD0-ECDF-477F-A6E0-0850F24723D2}"/>
              </a:ext>
            </a:extLst>
          </p:cNvPr>
          <p:cNvSpPr txBox="1"/>
          <p:nvPr/>
        </p:nvSpPr>
        <p:spPr>
          <a:xfrm>
            <a:off x="10992004" y="5185545"/>
            <a:ext cx="954107" cy="461665"/>
          </a:xfrm>
          <a:prstGeom prst="rect">
            <a:avLst/>
          </a:prstGeom>
          <a:noFill/>
        </p:spPr>
        <p:txBody>
          <a:bodyPr wrap="none" rtlCol="0">
            <a:spAutoFit/>
          </a:bodyPr>
          <a:lstStyle/>
          <a:p>
            <a:r>
              <a:rPr kumimoji="1" lang="ja-JP" altLang="en-US" sz="1200" b="1" dirty="0"/>
              <a:t>その植物の</a:t>
            </a:r>
            <a:endParaRPr kumimoji="1" lang="en-US" altLang="ja-JP" sz="1200" b="1" dirty="0"/>
          </a:p>
          <a:p>
            <a:r>
              <a:rPr lang="ja-JP" altLang="en-US" sz="1200" b="1" dirty="0"/>
              <a:t>詳細情報へ</a:t>
            </a:r>
            <a:endParaRPr kumimoji="1" lang="ja-JP" altLang="en-US" sz="1200" b="1" dirty="0"/>
          </a:p>
        </p:txBody>
      </p:sp>
      <p:pic>
        <p:nvPicPr>
          <p:cNvPr id="142" name="図 141">
            <a:extLst>
              <a:ext uri="{FF2B5EF4-FFF2-40B4-BE49-F238E27FC236}">
                <a16:creationId xmlns:a16="http://schemas.microsoft.com/office/drawing/2014/main" id="{538E05E6-F349-456C-9ED4-56225FF4C7C8}"/>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9328"/>
            <a:ext cx="2184488" cy="609045"/>
          </a:xfrm>
          <a:prstGeom prst="rect">
            <a:avLst/>
          </a:prstGeom>
        </p:spPr>
      </p:pic>
      <p:grpSp>
        <p:nvGrpSpPr>
          <p:cNvPr id="96" name="グループ化 95">
            <a:extLst>
              <a:ext uri="{FF2B5EF4-FFF2-40B4-BE49-F238E27FC236}">
                <a16:creationId xmlns:a16="http://schemas.microsoft.com/office/drawing/2014/main" id="{28901929-D2FD-4FD8-8427-AD2AA829BCC4}"/>
              </a:ext>
            </a:extLst>
          </p:cNvPr>
          <p:cNvGrpSpPr/>
          <p:nvPr/>
        </p:nvGrpSpPr>
        <p:grpSpPr>
          <a:xfrm>
            <a:off x="0" y="0"/>
            <a:ext cx="12192000" cy="6858000"/>
            <a:chOff x="0" y="0"/>
            <a:chExt cx="12192000" cy="6858000"/>
          </a:xfrm>
        </p:grpSpPr>
        <p:grpSp>
          <p:nvGrpSpPr>
            <p:cNvPr id="99" name="グループ化 98">
              <a:extLst>
                <a:ext uri="{FF2B5EF4-FFF2-40B4-BE49-F238E27FC236}">
                  <a16:creationId xmlns:a16="http://schemas.microsoft.com/office/drawing/2014/main" id="{51F57899-A247-4A79-9672-4D65BEB9CFFF}"/>
                </a:ext>
              </a:extLst>
            </p:cNvPr>
            <p:cNvGrpSpPr/>
            <p:nvPr/>
          </p:nvGrpSpPr>
          <p:grpSpPr>
            <a:xfrm>
              <a:off x="0" y="5714999"/>
              <a:ext cx="12192000" cy="1143001"/>
              <a:chOff x="0" y="5714999"/>
              <a:chExt cx="12192000" cy="1143001"/>
            </a:xfrm>
          </p:grpSpPr>
          <p:sp>
            <p:nvSpPr>
              <p:cNvPr id="103" name="正方形/長方形 102">
                <a:extLst>
                  <a:ext uri="{FF2B5EF4-FFF2-40B4-BE49-F238E27FC236}">
                    <a16:creationId xmlns:a16="http://schemas.microsoft.com/office/drawing/2014/main" id="{3D92F420-8277-4F25-B07A-49EF00B835F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5" name="グラフィックス 104" descr="都市">
                <a:extLst>
                  <a:ext uri="{FF2B5EF4-FFF2-40B4-BE49-F238E27FC236}">
                    <a16:creationId xmlns:a16="http://schemas.microsoft.com/office/drawing/2014/main" id="{35E6B8C6-03A4-4761-852C-98A273A8BA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106" name="グラフィックス 105" descr="建物">
                <a:extLst>
                  <a:ext uri="{FF2B5EF4-FFF2-40B4-BE49-F238E27FC236}">
                    <a16:creationId xmlns:a16="http://schemas.microsoft.com/office/drawing/2014/main" id="{0D1D6231-716F-445A-9E59-2DE39FA327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100" name="グループ化 99">
              <a:extLst>
                <a:ext uri="{FF2B5EF4-FFF2-40B4-BE49-F238E27FC236}">
                  <a16:creationId xmlns:a16="http://schemas.microsoft.com/office/drawing/2014/main" id="{34589222-8E06-4296-95C1-4893EF3169BE}"/>
                </a:ext>
              </a:extLst>
            </p:cNvPr>
            <p:cNvGrpSpPr/>
            <p:nvPr/>
          </p:nvGrpSpPr>
          <p:grpSpPr>
            <a:xfrm>
              <a:off x="0" y="0"/>
              <a:ext cx="12192000" cy="738555"/>
              <a:chOff x="-237392" y="0"/>
              <a:chExt cx="12581792" cy="580292"/>
            </a:xfrm>
          </p:grpSpPr>
          <p:sp>
            <p:nvSpPr>
              <p:cNvPr id="101" name="正方形/長方形 100">
                <a:extLst>
                  <a:ext uri="{FF2B5EF4-FFF2-40B4-BE49-F238E27FC236}">
                    <a16:creationId xmlns:a16="http://schemas.microsoft.com/office/drawing/2014/main" id="{7680D331-5BFA-4BD0-9572-28A602DAC33B}"/>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063E833A-8F5A-4CEA-BE19-B507401EC02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13" name="図 112">
            <a:extLst>
              <a:ext uri="{FF2B5EF4-FFF2-40B4-BE49-F238E27FC236}">
                <a16:creationId xmlns:a16="http://schemas.microsoft.com/office/drawing/2014/main" id="{AC358434-E41B-4A47-AF53-84C49B618A55}"/>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73798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8" name="図 7">
            <a:extLst>
              <a:ext uri="{FF2B5EF4-FFF2-40B4-BE49-F238E27FC236}">
                <a16:creationId xmlns:a16="http://schemas.microsoft.com/office/drawing/2014/main" id="{71EF9EAE-2464-4733-8D05-9A4C3396D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34" y="1690690"/>
            <a:ext cx="8260870" cy="4113225"/>
          </a:xfrm>
          <a:prstGeom prst="rect">
            <a:avLst/>
          </a:prstGeom>
        </p:spPr>
      </p:pic>
      <p:sp>
        <p:nvSpPr>
          <p:cNvPr id="13" name="テキスト ボックス 12">
            <a:extLst>
              <a:ext uri="{FF2B5EF4-FFF2-40B4-BE49-F238E27FC236}">
                <a16:creationId xmlns:a16="http://schemas.microsoft.com/office/drawing/2014/main" id="{E0BBAF17-F8C1-4C2F-9C3C-97F7266C2464}"/>
              </a:ext>
            </a:extLst>
          </p:cNvPr>
          <p:cNvSpPr txBox="1"/>
          <p:nvPr/>
        </p:nvSpPr>
        <p:spPr>
          <a:xfrm>
            <a:off x="756139" y="895045"/>
            <a:ext cx="7981672" cy="584775"/>
          </a:xfrm>
          <a:prstGeom prst="rect">
            <a:avLst/>
          </a:prstGeom>
          <a:noFill/>
        </p:spPr>
        <p:txBody>
          <a:bodyPr wrap="none" rtlCol="0">
            <a:spAutoFit/>
          </a:bodyPr>
          <a:lstStyle/>
          <a:p>
            <a:r>
              <a:rPr kumimoji="1" lang="ja-JP" altLang="en-US" sz="3200" b="1" dirty="0">
                <a:latin typeface="+mj-lt"/>
              </a:rPr>
              <a:t>画面遷移図：登録した多肉植物の詳細情報</a:t>
            </a:r>
          </a:p>
        </p:txBody>
      </p:sp>
      <p:grpSp>
        <p:nvGrpSpPr>
          <p:cNvPr id="47" name="グループ化 46">
            <a:extLst>
              <a:ext uri="{FF2B5EF4-FFF2-40B4-BE49-F238E27FC236}">
                <a16:creationId xmlns:a16="http://schemas.microsoft.com/office/drawing/2014/main" id="{8F4FF37F-22F8-43D8-A1AB-B7114A9E13E9}"/>
              </a:ext>
            </a:extLst>
          </p:cNvPr>
          <p:cNvGrpSpPr/>
          <p:nvPr/>
        </p:nvGrpSpPr>
        <p:grpSpPr>
          <a:xfrm>
            <a:off x="9314708" y="770366"/>
            <a:ext cx="2718349" cy="1112424"/>
            <a:chOff x="838200" y="1433145"/>
            <a:chExt cx="10306050" cy="5197875"/>
          </a:xfrm>
        </p:grpSpPr>
        <p:sp>
          <p:nvSpPr>
            <p:cNvPr id="48" name="四角形: 角を丸くする 47">
              <a:extLst>
                <a:ext uri="{FF2B5EF4-FFF2-40B4-BE49-F238E27FC236}">
                  <a16:creationId xmlns:a16="http://schemas.microsoft.com/office/drawing/2014/main" id="{9B9C1BEA-4E10-4FFD-BABF-2E9BD575A03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9" name="四角形: 角を丸くする 48">
              <a:extLst>
                <a:ext uri="{FF2B5EF4-FFF2-40B4-BE49-F238E27FC236}">
                  <a16:creationId xmlns:a16="http://schemas.microsoft.com/office/drawing/2014/main" id="{6AA1CA6D-E2DB-4523-8F45-2EA875BCB8B9}"/>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50" name="四角形: 角を丸くする 49">
              <a:extLst>
                <a:ext uri="{FF2B5EF4-FFF2-40B4-BE49-F238E27FC236}">
                  <a16:creationId xmlns:a16="http://schemas.microsoft.com/office/drawing/2014/main" id="{97464552-0A6C-43AE-AE08-92E84A50F46B}"/>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51" name="正方形/長方形 50">
              <a:extLst>
                <a:ext uri="{FF2B5EF4-FFF2-40B4-BE49-F238E27FC236}">
                  <a16:creationId xmlns:a16="http://schemas.microsoft.com/office/drawing/2014/main" id="{8D93D2BE-B7C5-49BA-B9F1-5A7F9DBA3AA1}"/>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52" name="正方形/長方形 51">
              <a:extLst>
                <a:ext uri="{FF2B5EF4-FFF2-40B4-BE49-F238E27FC236}">
                  <a16:creationId xmlns:a16="http://schemas.microsoft.com/office/drawing/2014/main" id="{C26B6958-23A8-45D9-B248-C1DCE843CBF0}"/>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53" name="正方形/長方形 52">
              <a:extLst>
                <a:ext uri="{FF2B5EF4-FFF2-40B4-BE49-F238E27FC236}">
                  <a16:creationId xmlns:a16="http://schemas.microsoft.com/office/drawing/2014/main" id="{4AF13D5B-BC6A-4014-A7E1-FE9CE110A6B6}"/>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54" name="正方形/長方形 53">
              <a:extLst>
                <a:ext uri="{FF2B5EF4-FFF2-40B4-BE49-F238E27FC236}">
                  <a16:creationId xmlns:a16="http://schemas.microsoft.com/office/drawing/2014/main" id="{2C5997C5-353B-49CC-8E3D-6623452CDA5F}"/>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55" name="正方形/長方形 54">
              <a:extLst>
                <a:ext uri="{FF2B5EF4-FFF2-40B4-BE49-F238E27FC236}">
                  <a16:creationId xmlns:a16="http://schemas.microsoft.com/office/drawing/2014/main" id="{C4D4D7D0-B638-4016-9ED1-B92969071BCE}"/>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6" name="正方形/長方形 55">
              <a:extLst>
                <a:ext uri="{FF2B5EF4-FFF2-40B4-BE49-F238E27FC236}">
                  <a16:creationId xmlns:a16="http://schemas.microsoft.com/office/drawing/2014/main" id="{41D2B6A0-3252-4B46-A97A-3DEC12E096DB}"/>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57" name="正方形/長方形 56">
              <a:extLst>
                <a:ext uri="{FF2B5EF4-FFF2-40B4-BE49-F238E27FC236}">
                  <a16:creationId xmlns:a16="http://schemas.microsoft.com/office/drawing/2014/main" id="{7B4B6642-5E6C-4097-B7EA-68953CDFDF0F}"/>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8" name="正方形/長方形 57">
              <a:extLst>
                <a:ext uri="{FF2B5EF4-FFF2-40B4-BE49-F238E27FC236}">
                  <a16:creationId xmlns:a16="http://schemas.microsoft.com/office/drawing/2014/main" id="{B1CF0F81-A7A5-400A-8EDA-3AC7D1A2163B}"/>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59" name="正方形/長方形 58">
              <a:extLst>
                <a:ext uri="{FF2B5EF4-FFF2-40B4-BE49-F238E27FC236}">
                  <a16:creationId xmlns:a16="http://schemas.microsoft.com/office/drawing/2014/main" id="{544EAAD7-031C-4FB0-8E24-A77CB0BC090B}"/>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60" name="正方形/長方形 59">
              <a:extLst>
                <a:ext uri="{FF2B5EF4-FFF2-40B4-BE49-F238E27FC236}">
                  <a16:creationId xmlns:a16="http://schemas.microsoft.com/office/drawing/2014/main" id="{9FAD72DA-D9EC-4831-B8A1-CDCEC7AAD5F7}"/>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61" name="正方形/長方形 60">
              <a:extLst>
                <a:ext uri="{FF2B5EF4-FFF2-40B4-BE49-F238E27FC236}">
                  <a16:creationId xmlns:a16="http://schemas.microsoft.com/office/drawing/2014/main" id="{38B89375-CF3E-416C-854B-3DA878B8166C}"/>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62" name="直線コネクタ 61">
              <a:extLst>
                <a:ext uri="{FF2B5EF4-FFF2-40B4-BE49-F238E27FC236}">
                  <a16:creationId xmlns:a16="http://schemas.microsoft.com/office/drawing/2014/main" id="{87E4A327-FE5B-4F83-8D95-64A875757E9A}"/>
                </a:ext>
              </a:extLst>
            </p:cNvPr>
            <p:cNvCxnSpPr>
              <a:stCxn id="51" idx="3"/>
              <a:endCxn id="52"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EAC184E-9EF2-4CCE-B293-BA211A32AC9E}"/>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9289C967-3664-4E9B-AA45-C81FA84942BC}"/>
                </a:ext>
              </a:extLst>
            </p:cNvPr>
            <p:cNvCxnSpPr>
              <a:cxnSpLocks/>
              <a:endCxn id="54"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A143C93-A64C-4327-BE46-DAB78D0F9012}"/>
                </a:ext>
              </a:extLst>
            </p:cNvPr>
            <p:cNvCxnSpPr>
              <a:cxnSpLocks/>
              <a:endCxn id="59"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1464DE8-BF64-4A65-BE22-12448876BA20}"/>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1DF22F22-E1D2-4808-ACDE-1F397A393DEF}"/>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79CE37F-6E17-4DFB-BB2F-F926AB257A79}"/>
                </a:ext>
              </a:extLst>
            </p:cNvPr>
            <p:cNvCxnSpPr>
              <a:cxnSpLocks/>
              <a:endCxn id="58"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854577A-A3E7-48BE-91DA-66059EBB7A35}"/>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68D4F100-B75A-4BE9-B409-E2F8EAB6966F}"/>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07C04A1E-FF98-44E2-83FF-57E4FAD28C9A}"/>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983F9862-B819-47D6-A93D-40014AA53328}"/>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73" name="正方形/長方形 72">
              <a:extLst>
                <a:ext uri="{FF2B5EF4-FFF2-40B4-BE49-F238E27FC236}">
                  <a16:creationId xmlns:a16="http://schemas.microsoft.com/office/drawing/2014/main" id="{21583B41-57EA-4738-B29B-5D9508C9CD34}"/>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74" name="正方形/長方形 73">
              <a:extLst>
                <a:ext uri="{FF2B5EF4-FFF2-40B4-BE49-F238E27FC236}">
                  <a16:creationId xmlns:a16="http://schemas.microsoft.com/office/drawing/2014/main" id="{84896ABF-8BF1-4C6F-A4D9-6B260FA518E8}"/>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75" name="直線コネクタ 74">
              <a:extLst>
                <a:ext uri="{FF2B5EF4-FFF2-40B4-BE49-F238E27FC236}">
                  <a16:creationId xmlns:a16="http://schemas.microsoft.com/office/drawing/2014/main" id="{99522D3F-7FC1-4C5B-A9C3-609D382394A5}"/>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6" name="正方形/長方形 75">
            <a:extLst>
              <a:ext uri="{FF2B5EF4-FFF2-40B4-BE49-F238E27FC236}">
                <a16:creationId xmlns:a16="http://schemas.microsoft.com/office/drawing/2014/main" id="{16CF574C-EDA2-44A2-BCFB-C50D8EDD27A5}"/>
              </a:ext>
            </a:extLst>
          </p:cNvPr>
          <p:cNvSpPr/>
          <p:nvPr/>
        </p:nvSpPr>
        <p:spPr>
          <a:xfrm>
            <a:off x="11448208" y="838819"/>
            <a:ext cx="560554"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34A1334-1252-4E9F-A44B-76F86294E6EF}"/>
              </a:ext>
            </a:extLst>
          </p:cNvPr>
          <p:cNvSpPr/>
          <p:nvPr/>
        </p:nvSpPr>
        <p:spPr>
          <a:xfrm>
            <a:off x="9919910" y="2124171"/>
            <a:ext cx="2088852" cy="31728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DFD9420F-FE25-4EEF-8E8E-64CA65559E31}"/>
              </a:ext>
            </a:extLst>
          </p:cNvPr>
          <p:cNvSpPr/>
          <p:nvPr/>
        </p:nvSpPr>
        <p:spPr>
          <a:xfrm>
            <a:off x="10105117" y="2277504"/>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登録した多肉植物の</a:t>
            </a:r>
            <a:endParaRPr lang="en-US" altLang="ja-JP" sz="1200" b="1" dirty="0">
              <a:solidFill>
                <a:schemeClr val="tx1"/>
              </a:solidFill>
            </a:endParaRPr>
          </a:p>
          <a:p>
            <a:pPr algn="ctr"/>
            <a:r>
              <a:rPr lang="ja-JP" altLang="en-US" sz="1200" b="1" dirty="0">
                <a:solidFill>
                  <a:schemeClr val="tx1"/>
                </a:solidFill>
              </a:rPr>
              <a:t>写真はここで表示</a:t>
            </a:r>
            <a:endParaRPr kumimoji="1" lang="ja-JP" altLang="en-US" sz="1200" b="1" dirty="0">
              <a:solidFill>
                <a:schemeClr val="tx1"/>
              </a:solidFill>
            </a:endParaRPr>
          </a:p>
        </p:txBody>
      </p:sp>
      <p:sp>
        <p:nvSpPr>
          <p:cNvPr id="109" name="正方形/長方形 108">
            <a:extLst>
              <a:ext uri="{FF2B5EF4-FFF2-40B4-BE49-F238E27FC236}">
                <a16:creationId xmlns:a16="http://schemas.microsoft.com/office/drawing/2014/main" id="{91B5AB59-4073-4159-9C5C-6888ADB773B4}"/>
              </a:ext>
            </a:extLst>
          </p:cNvPr>
          <p:cNvSpPr/>
          <p:nvPr/>
        </p:nvSpPr>
        <p:spPr>
          <a:xfrm>
            <a:off x="10087646" y="3121748"/>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写真を見て</a:t>
            </a:r>
            <a:endParaRPr kumimoji="1" lang="en-US" altLang="ja-JP" sz="1200" b="1" dirty="0">
              <a:solidFill>
                <a:schemeClr val="tx1"/>
              </a:solidFill>
            </a:endParaRPr>
          </a:p>
          <a:p>
            <a:pPr algn="ctr"/>
            <a:r>
              <a:rPr kumimoji="1" lang="ja-JP" altLang="en-US" sz="1200" b="1" dirty="0">
                <a:solidFill>
                  <a:schemeClr val="tx1"/>
                </a:solidFill>
              </a:rPr>
              <a:t>名前と分類名を記述し</a:t>
            </a:r>
            <a:endParaRPr kumimoji="1" lang="en-US" altLang="ja-JP" sz="1200" b="1" dirty="0">
              <a:solidFill>
                <a:schemeClr val="tx1"/>
              </a:solidFill>
            </a:endParaRPr>
          </a:p>
          <a:p>
            <a:pPr algn="ctr"/>
            <a:r>
              <a:rPr kumimoji="1" lang="ja-JP" altLang="en-US" sz="1200" b="1" dirty="0">
                <a:solidFill>
                  <a:schemeClr val="tx1"/>
                </a:solidFill>
              </a:rPr>
              <a:t>写真と紐づける</a:t>
            </a:r>
          </a:p>
        </p:txBody>
      </p:sp>
      <p:sp>
        <p:nvSpPr>
          <p:cNvPr id="110" name="正方形/長方形 109">
            <a:extLst>
              <a:ext uri="{FF2B5EF4-FFF2-40B4-BE49-F238E27FC236}">
                <a16:creationId xmlns:a16="http://schemas.microsoft.com/office/drawing/2014/main" id="{88EE382C-4F1D-46C0-A675-C06209879CAD}"/>
              </a:ext>
            </a:extLst>
          </p:cNvPr>
          <p:cNvSpPr/>
          <p:nvPr/>
        </p:nvSpPr>
        <p:spPr>
          <a:xfrm>
            <a:off x="10105117" y="4220699"/>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リストには</a:t>
            </a:r>
            <a:endParaRPr kumimoji="1" lang="en-US" altLang="ja-JP" sz="1200" b="1" dirty="0">
              <a:solidFill>
                <a:schemeClr val="tx1"/>
              </a:solidFill>
            </a:endParaRPr>
          </a:p>
          <a:p>
            <a:pPr algn="ctr"/>
            <a:r>
              <a:rPr lang="ja-JP" altLang="en-US" sz="1200" b="1" dirty="0">
                <a:solidFill>
                  <a:schemeClr val="tx1"/>
                </a:solidFill>
              </a:rPr>
              <a:t>特徴を掲載できないので詳細情報で表示</a:t>
            </a:r>
            <a:endParaRPr kumimoji="1" lang="ja-JP" altLang="en-US" sz="1200" b="1" dirty="0">
              <a:solidFill>
                <a:schemeClr val="tx1"/>
              </a:solidFill>
            </a:endParaRPr>
          </a:p>
        </p:txBody>
      </p:sp>
      <p:sp>
        <p:nvSpPr>
          <p:cNvPr id="77" name="正方形/長方形 76">
            <a:extLst>
              <a:ext uri="{FF2B5EF4-FFF2-40B4-BE49-F238E27FC236}">
                <a16:creationId xmlns:a16="http://schemas.microsoft.com/office/drawing/2014/main" id="{9DE336EB-99DE-42A1-9FD8-AD9FCCEE928D}"/>
              </a:ext>
            </a:extLst>
          </p:cNvPr>
          <p:cNvSpPr/>
          <p:nvPr/>
        </p:nvSpPr>
        <p:spPr>
          <a:xfrm>
            <a:off x="1169377" y="4166554"/>
            <a:ext cx="7904285" cy="11527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E3AEE31-EC38-447C-AEA3-662D784B0505}"/>
              </a:ext>
            </a:extLst>
          </p:cNvPr>
          <p:cNvSpPr/>
          <p:nvPr/>
        </p:nvSpPr>
        <p:spPr>
          <a:xfrm>
            <a:off x="3102691" y="4317311"/>
            <a:ext cx="6434089" cy="2154827"/>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5617FF59-43F9-431D-A4B9-C8B93E93AC49}"/>
              </a:ext>
            </a:extLst>
          </p:cNvPr>
          <p:cNvSpPr/>
          <p:nvPr/>
        </p:nvSpPr>
        <p:spPr>
          <a:xfrm>
            <a:off x="1161793" y="2109685"/>
            <a:ext cx="2734408" cy="203102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DCB2CEC-2598-4AAA-9D1B-F5702E460D13}"/>
              </a:ext>
            </a:extLst>
          </p:cNvPr>
          <p:cNvCxnSpPr>
            <a:cxnSpLocks/>
            <a:stCxn id="112" idx="3"/>
            <a:endCxn id="108" idx="1"/>
          </p:cNvCxnSpPr>
          <p:nvPr/>
        </p:nvCxnSpPr>
        <p:spPr>
          <a:xfrm flipV="1">
            <a:off x="3896201" y="2612267"/>
            <a:ext cx="6208916" cy="51293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図 10">
            <a:extLst>
              <a:ext uri="{FF2B5EF4-FFF2-40B4-BE49-F238E27FC236}">
                <a16:creationId xmlns:a16="http://schemas.microsoft.com/office/drawing/2014/main" id="{9E6D9BF0-C431-4F59-8CD9-3EE0E94FEFCC}"/>
              </a:ext>
            </a:extLst>
          </p:cNvPr>
          <p:cNvPicPr>
            <a:picLocks noChangeAspect="1"/>
          </p:cNvPicPr>
          <p:nvPr/>
        </p:nvPicPr>
        <p:blipFill>
          <a:blip r:embed="rId5"/>
          <a:stretch>
            <a:fillRect/>
          </a:stretch>
        </p:blipFill>
        <p:spPr>
          <a:xfrm>
            <a:off x="3277710" y="4511343"/>
            <a:ext cx="6145581" cy="1844107"/>
          </a:xfrm>
          <a:prstGeom prst="rect">
            <a:avLst/>
          </a:prstGeom>
        </p:spPr>
      </p:pic>
      <p:cxnSp>
        <p:nvCxnSpPr>
          <p:cNvPr id="78" name="直線コネクタ 77">
            <a:extLst>
              <a:ext uri="{FF2B5EF4-FFF2-40B4-BE49-F238E27FC236}">
                <a16:creationId xmlns:a16="http://schemas.microsoft.com/office/drawing/2014/main" id="{8D7F6BF1-FE95-4500-BB5E-DF0E7036351F}"/>
              </a:ext>
            </a:extLst>
          </p:cNvPr>
          <p:cNvCxnSpPr>
            <a:cxnSpLocks/>
          </p:cNvCxnSpPr>
          <p:nvPr/>
        </p:nvCxnSpPr>
        <p:spPr>
          <a:xfrm>
            <a:off x="1169377" y="5305870"/>
            <a:ext cx="2020823" cy="1166268"/>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64D1A3FB-DC42-4370-9590-7A1BCBB52070}"/>
              </a:ext>
            </a:extLst>
          </p:cNvPr>
          <p:cNvCxnSpPr>
            <a:cxnSpLocks/>
          </p:cNvCxnSpPr>
          <p:nvPr/>
        </p:nvCxnSpPr>
        <p:spPr>
          <a:xfrm>
            <a:off x="9046293" y="4122586"/>
            <a:ext cx="509599" cy="194725"/>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80" name="正方形/長方形 79">
            <a:extLst>
              <a:ext uri="{FF2B5EF4-FFF2-40B4-BE49-F238E27FC236}">
                <a16:creationId xmlns:a16="http://schemas.microsoft.com/office/drawing/2014/main" id="{EDF1D4B9-5CF9-4894-9EB8-27EEEBFE4C0A}"/>
              </a:ext>
            </a:extLst>
          </p:cNvPr>
          <p:cNvSpPr/>
          <p:nvPr/>
        </p:nvSpPr>
        <p:spPr>
          <a:xfrm>
            <a:off x="3361592" y="4753024"/>
            <a:ext cx="3382108" cy="46807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FC3B7006-51A8-4F55-804E-42F5A34A08CC}"/>
              </a:ext>
            </a:extLst>
          </p:cNvPr>
          <p:cNvCxnSpPr>
            <a:cxnSpLocks/>
            <a:stCxn id="80" idx="3"/>
            <a:endCxn id="109" idx="1"/>
          </p:cNvCxnSpPr>
          <p:nvPr/>
        </p:nvCxnSpPr>
        <p:spPr>
          <a:xfrm flipV="1">
            <a:off x="6743700" y="3567859"/>
            <a:ext cx="3343946" cy="141920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2" name="正方形/長方形 81">
            <a:extLst>
              <a:ext uri="{FF2B5EF4-FFF2-40B4-BE49-F238E27FC236}">
                <a16:creationId xmlns:a16="http://schemas.microsoft.com/office/drawing/2014/main" id="{5601B450-425A-4160-92C0-7A1FCDFAD266}"/>
              </a:ext>
            </a:extLst>
          </p:cNvPr>
          <p:cNvSpPr/>
          <p:nvPr/>
        </p:nvSpPr>
        <p:spPr>
          <a:xfrm>
            <a:off x="3368486" y="5285962"/>
            <a:ext cx="5964027" cy="9144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38C26F6F-D9B7-4EDF-B319-C224365D2619}"/>
              </a:ext>
            </a:extLst>
          </p:cNvPr>
          <p:cNvCxnSpPr>
            <a:cxnSpLocks/>
            <a:stCxn id="82" idx="3"/>
            <a:endCxn id="110" idx="1"/>
          </p:cNvCxnSpPr>
          <p:nvPr/>
        </p:nvCxnSpPr>
        <p:spPr>
          <a:xfrm flipV="1">
            <a:off x="9332513" y="4666810"/>
            <a:ext cx="772604" cy="1076352"/>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84" name="グループ化 83">
            <a:extLst>
              <a:ext uri="{FF2B5EF4-FFF2-40B4-BE49-F238E27FC236}">
                <a16:creationId xmlns:a16="http://schemas.microsoft.com/office/drawing/2014/main" id="{71B32A1E-C97B-4FEF-87E8-F9FFD44873B5}"/>
              </a:ext>
            </a:extLst>
          </p:cNvPr>
          <p:cNvGrpSpPr/>
          <p:nvPr/>
        </p:nvGrpSpPr>
        <p:grpSpPr>
          <a:xfrm>
            <a:off x="0" y="0"/>
            <a:ext cx="12192000" cy="6858000"/>
            <a:chOff x="0" y="0"/>
            <a:chExt cx="12192000" cy="6858000"/>
          </a:xfrm>
        </p:grpSpPr>
        <p:grpSp>
          <p:nvGrpSpPr>
            <p:cNvPr id="85" name="グループ化 84">
              <a:extLst>
                <a:ext uri="{FF2B5EF4-FFF2-40B4-BE49-F238E27FC236}">
                  <a16:creationId xmlns:a16="http://schemas.microsoft.com/office/drawing/2014/main" id="{5361E60A-527E-44F7-B340-0867A15E264C}"/>
                </a:ext>
              </a:extLst>
            </p:cNvPr>
            <p:cNvGrpSpPr/>
            <p:nvPr/>
          </p:nvGrpSpPr>
          <p:grpSpPr>
            <a:xfrm>
              <a:off x="0" y="5714999"/>
              <a:ext cx="12192000" cy="1143001"/>
              <a:chOff x="0" y="5714999"/>
              <a:chExt cx="12192000" cy="1143001"/>
            </a:xfrm>
          </p:grpSpPr>
          <p:sp>
            <p:nvSpPr>
              <p:cNvPr id="89" name="正方形/長方形 88">
                <a:extLst>
                  <a:ext uri="{FF2B5EF4-FFF2-40B4-BE49-F238E27FC236}">
                    <a16:creationId xmlns:a16="http://schemas.microsoft.com/office/drawing/2014/main" id="{ABE286F8-9367-4E9B-94C4-C88F487538D8}"/>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グラフィックス 89" descr="都市">
                <a:extLst>
                  <a:ext uri="{FF2B5EF4-FFF2-40B4-BE49-F238E27FC236}">
                    <a16:creationId xmlns:a16="http://schemas.microsoft.com/office/drawing/2014/main" id="{5DA86F24-FFEB-495D-AEB9-C9466E772C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8646" y="5714999"/>
                <a:ext cx="1043354" cy="1043354"/>
              </a:xfrm>
              <a:prstGeom prst="rect">
                <a:avLst/>
              </a:prstGeom>
            </p:spPr>
          </p:pic>
          <p:pic>
            <p:nvPicPr>
              <p:cNvPr id="91" name="グラフィックス 90" descr="建物">
                <a:extLst>
                  <a:ext uri="{FF2B5EF4-FFF2-40B4-BE49-F238E27FC236}">
                    <a16:creationId xmlns:a16="http://schemas.microsoft.com/office/drawing/2014/main" id="{6DE8A21B-A05F-461E-B0E1-F451469807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00946" y="5714999"/>
                <a:ext cx="914400" cy="914400"/>
              </a:xfrm>
              <a:prstGeom prst="rect">
                <a:avLst/>
              </a:prstGeom>
            </p:spPr>
          </p:pic>
        </p:grpSp>
        <p:grpSp>
          <p:nvGrpSpPr>
            <p:cNvPr id="86" name="グループ化 85">
              <a:extLst>
                <a:ext uri="{FF2B5EF4-FFF2-40B4-BE49-F238E27FC236}">
                  <a16:creationId xmlns:a16="http://schemas.microsoft.com/office/drawing/2014/main" id="{B60BC231-7F4A-48E6-88E9-82221CCE8C34}"/>
                </a:ext>
              </a:extLst>
            </p:cNvPr>
            <p:cNvGrpSpPr/>
            <p:nvPr/>
          </p:nvGrpSpPr>
          <p:grpSpPr>
            <a:xfrm>
              <a:off x="0" y="0"/>
              <a:ext cx="12192000" cy="738555"/>
              <a:chOff x="-237392" y="0"/>
              <a:chExt cx="12581792" cy="580292"/>
            </a:xfrm>
          </p:grpSpPr>
          <p:sp>
            <p:nvSpPr>
              <p:cNvPr id="87" name="正方形/長方形 86">
                <a:extLst>
                  <a:ext uri="{FF2B5EF4-FFF2-40B4-BE49-F238E27FC236}">
                    <a16:creationId xmlns:a16="http://schemas.microsoft.com/office/drawing/2014/main" id="{F15B2547-2CF5-4255-90DF-4A89D62A0DC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84A06BD8-2C08-44D2-9159-9383C7DBFD04}"/>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92" name="図 91">
            <a:extLst>
              <a:ext uri="{FF2B5EF4-FFF2-40B4-BE49-F238E27FC236}">
                <a16:creationId xmlns:a16="http://schemas.microsoft.com/office/drawing/2014/main" id="{794D9622-BBAD-489D-A0A2-C1BB0F50A789}"/>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388169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4"/>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2" name="正方形/長方形 11">
            <a:extLst>
              <a:ext uri="{FF2B5EF4-FFF2-40B4-BE49-F238E27FC236}">
                <a16:creationId xmlns:a16="http://schemas.microsoft.com/office/drawing/2014/main" id="{C34CA38B-DB9F-4B39-A9D0-CC2F46561464}"/>
              </a:ext>
            </a:extLst>
          </p:cNvPr>
          <p:cNvSpPr/>
          <p:nvPr/>
        </p:nvSpPr>
        <p:spPr>
          <a:xfrm>
            <a:off x="924939" y="2313507"/>
            <a:ext cx="2780787" cy="314319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61" name="正方形/長方形 60">
            <a:extLst>
              <a:ext uri="{FF2B5EF4-FFF2-40B4-BE49-F238E27FC236}">
                <a16:creationId xmlns:a16="http://schemas.microsoft.com/office/drawing/2014/main" id="{FA6335A3-4C64-4E10-9C5D-BA9A734410D3}"/>
              </a:ext>
            </a:extLst>
          </p:cNvPr>
          <p:cNvSpPr/>
          <p:nvPr/>
        </p:nvSpPr>
        <p:spPr>
          <a:xfrm>
            <a:off x="4108941" y="2037434"/>
            <a:ext cx="5335848" cy="3456295"/>
          </a:xfrm>
          <a:prstGeom prst="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91A568E-388E-4B64-B4F7-61B4872C2A63}"/>
              </a:ext>
            </a:extLst>
          </p:cNvPr>
          <p:cNvPicPr>
            <a:picLocks noChangeAspect="1"/>
          </p:cNvPicPr>
          <p:nvPr/>
        </p:nvPicPr>
        <p:blipFill rotWithShape="1">
          <a:blip r:embed="rId8">
            <a:extLst>
              <a:ext uri="{28A0092B-C50C-407E-A947-70E740481C1C}">
                <a14:useLocalDpi xmlns:a14="http://schemas.microsoft.com/office/drawing/2010/main" val="0"/>
              </a:ext>
            </a:extLst>
          </a:blip>
          <a:srcRect l="16254" t="33816" r="69253" b="27957"/>
          <a:stretch/>
        </p:blipFill>
        <p:spPr>
          <a:xfrm>
            <a:off x="1328154" y="2490668"/>
            <a:ext cx="2060553" cy="2706059"/>
          </a:xfrm>
          <a:prstGeom prst="rect">
            <a:avLst/>
          </a:prstGeom>
        </p:spPr>
      </p:pic>
      <p:pic>
        <p:nvPicPr>
          <p:cNvPr id="11" name="図 10">
            <a:extLst>
              <a:ext uri="{FF2B5EF4-FFF2-40B4-BE49-F238E27FC236}">
                <a16:creationId xmlns:a16="http://schemas.microsoft.com/office/drawing/2014/main" id="{708DFD1F-0FBF-41D5-8082-925966010D5B}"/>
              </a:ext>
            </a:extLst>
          </p:cNvPr>
          <p:cNvPicPr>
            <a:picLocks noChangeAspect="1"/>
          </p:cNvPicPr>
          <p:nvPr/>
        </p:nvPicPr>
        <p:blipFill rotWithShape="1">
          <a:blip r:embed="rId9">
            <a:extLst>
              <a:ext uri="{28A0092B-C50C-407E-A947-70E740481C1C}">
                <a14:useLocalDpi xmlns:a14="http://schemas.microsoft.com/office/drawing/2010/main" val="0"/>
              </a:ext>
            </a:extLst>
          </a:blip>
          <a:srcRect l="19167" t="8648" r="16180" b="662"/>
          <a:stretch/>
        </p:blipFill>
        <p:spPr>
          <a:xfrm>
            <a:off x="4323241" y="2198340"/>
            <a:ext cx="4986620" cy="3206405"/>
          </a:xfrm>
          <a:prstGeom prst="rect">
            <a:avLst/>
          </a:prstGeom>
        </p:spPr>
      </p:pic>
      <p:sp>
        <p:nvSpPr>
          <p:cNvPr id="16" name="テキスト ボックス 15">
            <a:extLst>
              <a:ext uri="{FF2B5EF4-FFF2-40B4-BE49-F238E27FC236}">
                <a16:creationId xmlns:a16="http://schemas.microsoft.com/office/drawing/2014/main" id="{B3B60ED2-E408-4D22-B44B-8E29A752D0B3}"/>
              </a:ext>
            </a:extLst>
          </p:cNvPr>
          <p:cNvSpPr txBox="1"/>
          <p:nvPr/>
        </p:nvSpPr>
        <p:spPr>
          <a:xfrm>
            <a:off x="756139" y="895045"/>
            <a:ext cx="6340197" cy="584775"/>
          </a:xfrm>
          <a:prstGeom prst="rect">
            <a:avLst/>
          </a:prstGeom>
          <a:noFill/>
        </p:spPr>
        <p:txBody>
          <a:bodyPr wrap="none" rtlCol="0">
            <a:spAutoFit/>
          </a:bodyPr>
          <a:lstStyle/>
          <a:p>
            <a:r>
              <a:rPr kumimoji="1" lang="ja-JP" altLang="en-US" sz="3200" b="1" dirty="0">
                <a:latin typeface="+mj-lt"/>
              </a:rPr>
              <a:t>画面遷移図：機能　保存棚の登録</a:t>
            </a:r>
          </a:p>
        </p:txBody>
      </p:sp>
      <p:sp>
        <p:nvSpPr>
          <p:cNvPr id="62" name="吹き出し: 四角形 61">
            <a:extLst>
              <a:ext uri="{FF2B5EF4-FFF2-40B4-BE49-F238E27FC236}">
                <a16:creationId xmlns:a16="http://schemas.microsoft.com/office/drawing/2014/main" id="{F4F70FD5-0AC2-420D-BA7B-318039892C32}"/>
              </a:ext>
            </a:extLst>
          </p:cNvPr>
          <p:cNvSpPr/>
          <p:nvPr/>
        </p:nvSpPr>
        <p:spPr>
          <a:xfrm>
            <a:off x="3705726" y="1422686"/>
            <a:ext cx="1464129" cy="793669"/>
          </a:xfrm>
          <a:prstGeom prst="wedgeRectCallout">
            <a:avLst>
              <a:gd name="adj1" fmla="val -10333"/>
              <a:gd name="adj2" fmla="val 390049"/>
            </a:avLst>
          </a:prstGeom>
          <a:solidFill>
            <a:schemeClr val="bg1"/>
          </a:solid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63" name="図 62">
            <a:extLst>
              <a:ext uri="{FF2B5EF4-FFF2-40B4-BE49-F238E27FC236}">
                <a16:creationId xmlns:a16="http://schemas.microsoft.com/office/drawing/2014/main" id="{BBE06EE8-2485-45C6-A59B-EEDE2DE4C9F2}"/>
              </a:ext>
            </a:extLst>
          </p:cNvPr>
          <p:cNvPicPr>
            <a:picLocks noChangeAspect="1"/>
          </p:cNvPicPr>
          <p:nvPr/>
        </p:nvPicPr>
        <p:blipFill>
          <a:blip r:embed="rId10"/>
          <a:stretch>
            <a:fillRect/>
          </a:stretch>
        </p:blipFill>
        <p:spPr>
          <a:xfrm>
            <a:off x="3814583" y="1509577"/>
            <a:ext cx="1246415" cy="610217"/>
          </a:xfrm>
          <a:prstGeom prst="rect">
            <a:avLst/>
          </a:prstGeom>
        </p:spPr>
      </p:pic>
      <p:sp>
        <p:nvSpPr>
          <p:cNvPr id="65" name="矢印: 折線 64">
            <a:extLst>
              <a:ext uri="{FF2B5EF4-FFF2-40B4-BE49-F238E27FC236}">
                <a16:creationId xmlns:a16="http://schemas.microsoft.com/office/drawing/2014/main" id="{F60A152E-48A5-4155-9E03-F014DAF163EC}"/>
              </a:ext>
            </a:extLst>
          </p:cNvPr>
          <p:cNvSpPr/>
          <p:nvPr/>
        </p:nvSpPr>
        <p:spPr>
          <a:xfrm rot="5400000" flipV="1">
            <a:off x="2067849" y="560463"/>
            <a:ext cx="494967" cy="2780787"/>
          </a:xfrm>
          <a:prstGeom prst="bentArrow">
            <a:avLst>
              <a:gd name="adj1" fmla="val 25000"/>
              <a:gd name="adj2" fmla="val 25000"/>
              <a:gd name="adj3" fmla="val 25000"/>
              <a:gd name="adj4" fmla="val 501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68" name="グループ化 67">
            <a:extLst>
              <a:ext uri="{FF2B5EF4-FFF2-40B4-BE49-F238E27FC236}">
                <a16:creationId xmlns:a16="http://schemas.microsoft.com/office/drawing/2014/main" id="{AD5A839C-4E6C-47CC-82C4-C39CA3BB6A87}"/>
              </a:ext>
            </a:extLst>
          </p:cNvPr>
          <p:cNvGrpSpPr/>
          <p:nvPr/>
        </p:nvGrpSpPr>
        <p:grpSpPr>
          <a:xfrm>
            <a:off x="9314708" y="770366"/>
            <a:ext cx="2718349" cy="1112424"/>
            <a:chOff x="838200" y="1433145"/>
            <a:chExt cx="10306050" cy="5197875"/>
          </a:xfrm>
        </p:grpSpPr>
        <p:sp>
          <p:nvSpPr>
            <p:cNvPr id="69" name="四角形: 角を丸くする 68">
              <a:extLst>
                <a:ext uri="{FF2B5EF4-FFF2-40B4-BE49-F238E27FC236}">
                  <a16:creationId xmlns:a16="http://schemas.microsoft.com/office/drawing/2014/main" id="{A1439073-310B-4BC1-9FD0-6F707DAE2640}"/>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70" name="四角形: 角を丸くする 69">
              <a:extLst>
                <a:ext uri="{FF2B5EF4-FFF2-40B4-BE49-F238E27FC236}">
                  <a16:creationId xmlns:a16="http://schemas.microsoft.com/office/drawing/2014/main" id="{A4695694-4989-4BDD-905A-7FF409E5EF62}"/>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71" name="四角形: 角を丸くする 70">
              <a:extLst>
                <a:ext uri="{FF2B5EF4-FFF2-40B4-BE49-F238E27FC236}">
                  <a16:creationId xmlns:a16="http://schemas.microsoft.com/office/drawing/2014/main" id="{616010F4-4EB8-4789-AE20-6CF7BE0EABC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72" name="正方形/長方形 71">
              <a:extLst>
                <a:ext uri="{FF2B5EF4-FFF2-40B4-BE49-F238E27FC236}">
                  <a16:creationId xmlns:a16="http://schemas.microsoft.com/office/drawing/2014/main" id="{4B510B6E-5B9D-4D9F-9FD3-0B446592F13E}"/>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73" name="正方形/長方形 72">
              <a:extLst>
                <a:ext uri="{FF2B5EF4-FFF2-40B4-BE49-F238E27FC236}">
                  <a16:creationId xmlns:a16="http://schemas.microsoft.com/office/drawing/2014/main" id="{109315B0-F30A-4744-AC39-8B9D6FECEAFD}"/>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74" name="正方形/長方形 73">
              <a:extLst>
                <a:ext uri="{FF2B5EF4-FFF2-40B4-BE49-F238E27FC236}">
                  <a16:creationId xmlns:a16="http://schemas.microsoft.com/office/drawing/2014/main" id="{FF77D734-34D6-462C-9152-3BDEEC23AABD}"/>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75" name="正方形/長方形 74">
              <a:extLst>
                <a:ext uri="{FF2B5EF4-FFF2-40B4-BE49-F238E27FC236}">
                  <a16:creationId xmlns:a16="http://schemas.microsoft.com/office/drawing/2014/main" id="{C5E7F15C-880E-4B4E-88EE-7BBD569A9719}"/>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76" name="正方形/長方形 75">
              <a:extLst>
                <a:ext uri="{FF2B5EF4-FFF2-40B4-BE49-F238E27FC236}">
                  <a16:creationId xmlns:a16="http://schemas.microsoft.com/office/drawing/2014/main" id="{43122794-9EFF-4560-9F34-DB01E4D9B9B1}"/>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77" name="正方形/長方形 76">
              <a:extLst>
                <a:ext uri="{FF2B5EF4-FFF2-40B4-BE49-F238E27FC236}">
                  <a16:creationId xmlns:a16="http://schemas.microsoft.com/office/drawing/2014/main" id="{568FB500-7318-41DB-AE5A-517C71EB9D34}"/>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78" name="正方形/長方形 77">
              <a:extLst>
                <a:ext uri="{FF2B5EF4-FFF2-40B4-BE49-F238E27FC236}">
                  <a16:creationId xmlns:a16="http://schemas.microsoft.com/office/drawing/2014/main" id="{E6D1EBD7-ECEE-445F-A584-49C04E84E569}"/>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79" name="正方形/長方形 78">
              <a:extLst>
                <a:ext uri="{FF2B5EF4-FFF2-40B4-BE49-F238E27FC236}">
                  <a16:creationId xmlns:a16="http://schemas.microsoft.com/office/drawing/2014/main" id="{3F4EE213-D7DB-4CE9-B34B-546FD5F1D7E3}"/>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80" name="正方形/長方形 79">
              <a:extLst>
                <a:ext uri="{FF2B5EF4-FFF2-40B4-BE49-F238E27FC236}">
                  <a16:creationId xmlns:a16="http://schemas.microsoft.com/office/drawing/2014/main" id="{3A77F4CD-C5A4-42C5-B255-6DDB4E7A16BF}"/>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81" name="正方形/長方形 80">
              <a:extLst>
                <a:ext uri="{FF2B5EF4-FFF2-40B4-BE49-F238E27FC236}">
                  <a16:creationId xmlns:a16="http://schemas.microsoft.com/office/drawing/2014/main" id="{864D2918-9B04-4E6B-A4B8-1BC96EB4B636}"/>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82" name="正方形/長方形 81">
              <a:extLst>
                <a:ext uri="{FF2B5EF4-FFF2-40B4-BE49-F238E27FC236}">
                  <a16:creationId xmlns:a16="http://schemas.microsoft.com/office/drawing/2014/main" id="{7ECA9BC2-0941-48C7-9E1B-7D0C0B0C52C1}"/>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83" name="直線コネクタ 82">
              <a:extLst>
                <a:ext uri="{FF2B5EF4-FFF2-40B4-BE49-F238E27FC236}">
                  <a16:creationId xmlns:a16="http://schemas.microsoft.com/office/drawing/2014/main" id="{2852C96F-B9C5-4799-9E7E-65B572DAD11E}"/>
                </a:ext>
              </a:extLst>
            </p:cNvPr>
            <p:cNvCxnSpPr>
              <a:stCxn id="72" idx="3"/>
              <a:endCxn id="73"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04DD7416-F7AC-4272-A332-3231AA72D6F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59FBF99B-BC16-4E90-8DC4-2B3B8B9B9ED2}"/>
                </a:ext>
              </a:extLst>
            </p:cNvPr>
            <p:cNvCxnSpPr>
              <a:cxnSpLocks/>
              <a:endCxn id="75"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C0C5E7A0-E626-4D72-A678-509D2E391749}"/>
                </a:ext>
              </a:extLst>
            </p:cNvPr>
            <p:cNvCxnSpPr>
              <a:cxnSpLocks/>
              <a:endCxn id="80"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6092551-F601-475E-BCBD-649A03E52FBA}"/>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B194265-A48D-4F40-9D33-B96FC2A85AF3}"/>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6210660-EEE8-487A-B967-496BD17FE315}"/>
                </a:ext>
              </a:extLst>
            </p:cNvPr>
            <p:cNvCxnSpPr>
              <a:cxnSpLocks/>
              <a:endCxn id="79"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1B9F61A-256A-4F0B-B342-BD7CEA56C8B5}"/>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093D192-6A11-465C-9707-57A1DF0A876F}"/>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80A05D1-D4C9-473B-B753-FC608A7423E5}"/>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4117C97D-A1F3-43C0-9BE7-3C5A9B987A0F}"/>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94" name="正方形/長方形 93">
              <a:extLst>
                <a:ext uri="{FF2B5EF4-FFF2-40B4-BE49-F238E27FC236}">
                  <a16:creationId xmlns:a16="http://schemas.microsoft.com/office/drawing/2014/main" id="{75538D6F-C72D-49F6-BDC6-3CAACDAE502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95" name="正方形/長方形 94">
              <a:extLst>
                <a:ext uri="{FF2B5EF4-FFF2-40B4-BE49-F238E27FC236}">
                  <a16:creationId xmlns:a16="http://schemas.microsoft.com/office/drawing/2014/main" id="{309B4285-02A7-48BE-8A30-9AE5D46902A3}"/>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96" name="直線コネクタ 95">
              <a:extLst>
                <a:ext uri="{FF2B5EF4-FFF2-40B4-BE49-F238E27FC236}">
                  <a16:creationId xmlns:a16="http://schemas.microsoft.com/office/drawing/2014/main" id="{A43A98B3-8E6E-4AE3-B063-F2466B9497AD}"/>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7" name="正方形/長方形 96">
            <a:extLst>
              <a:ext uri="{FF2B5EF4-FFF2-40B4-BE49-F238E27FC236}">
                <a16:creationId xmlns:a16="http://schemas.microsoft.com/office/drawing/2014/main" id="{2EBF44D9-D1B7-4971-950F-28D5074D7D78}"/>
              </a:ext>
            </a:extLst>
          </p:cNvPr>
          <p:cNvSpPr/>
          <p:nvPr/>
        </p:nvSpPr>
        <p:spPr>
          <a:xfrm>
            <a:off x="10122359" y="1316606"/>
            <a:ext cx="1281229" cy="221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6" name="矢印: 環状 5">
            <a:extLst>
              <a:ext uri="{FF2B5EF4-FFF2-40B4-BE49-F238E27FC236}">
                <a16:creationId xmlns:a16="http://schemas.microsoft.com/office/drawing/2014/main" id="{692F5290-000A-456D-B694-006F980D951D}"/>
              </a:ext>
            </a:extLst>
          </p:cNvPr>
          <p:cNvSpPr/>
          <p:nvPr/>
        </p:nvSpPr>
        <p:spPr>
          <a:xfrm rot="10800000" flipH="1">
            <a:off x="2254254" y="4988330"/>
            <a:ext cx="4842082" cy="1334775"/>
          </a:xfrm>
          <a:prstGeom prst="circularArrow">
            <a:avLst>
              <a:gd name="adj1" fmla="val 7285"/>
              <a:gd name="adj2" fmla="val 538224"/>
              <a:gd name="adj3" fmla="val 21192351"/>
              <a:gd name="adj4" fmla="val 10800000"/>
              <a:gd name="adj5" fmla="val 17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AA644596-76AA-4336-9F09-C58D2762C99C}"/>
              </a:ext>
            </a:extLst>
          </p:cNvPr>
          <p:cNvSpPr/>
          <p:nvPr/>
        </p:nvSpPr>
        <p:spPr>
          <a:xfrm>
            <a:off x="9890615" y="2174505"/>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AA0FB6DC-94D4-4451-9F23-3AA86F4509C5}"/>
              </a:ext>
            </a:extLst>
          </p:cNvPr>
          <p:cNvSpPr/>
          <p:nvPr/>
        </p:nvSpPr>
        <p:spPr>
          <a:xfrm>
            <a:off x="10098078" y="2327246"/>
            <a:ext cx="1740091" cy="273289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ユーザー側</a:t>
            </a:r>
            <a:endParaRPr lang="en-US" altLang="ja-JP" sz="1200" b="1" dirty="0">
              <a:solidFill>
                <a:schemeClr val="tx1"/>
              </a:solidFill>
            </a:endParaRPr>
          </a:p>
          <a:p>
            <a:pPr algn="ctr"/>
            <a:r>
              <a:rPr lang="ja-JP" altLang="en-US" sz="1200" b="1" dirty="0">
                <a:solidFill>
                  <a:schemeClr val="tx1"/>
                </a:solidFill>
              </a:rPr>
              <a:t>“４段の棚”</a:t>
            </a:r>
            <a:endParaRPr lang="en-US" altLang="ja-JP" sz="1200" b="1" dirty="0">
              <a:solidFill>
                <a:schemeClr val="tx1"/>
              </a:solidFill>
            </a:endParaRPr>
          </a:p>
          <a:p>
            <a:pPr algn="ctr"/>
            <a:r>
              <a:rPr lang="ja-JP" altLang="en-US" sz="1200" b="1" dirty="0">
                <a:solidFill>
                  <a:schemeClr val="tx1"/>
                </a:solidFill>
              </a:rPr>
              <a:t>↓</a:t>
            </a:r>
            <a:endParaRPr lang="en-US" altLang="ja-JP" sz="1200" b="1" dirty="0">
              <a:solidFill>
                <a:schemeClr val="tx1"/>
              </a:solidFill>
            </a:endParaRPr>
          </a:p>
          <a:p>
            <a:pPr algn="ctr"/>
            <a:r>
              <a:rPr lang="ja-JP" altLang="en-US" sz="1200" b="1" dirty="0">
                <a:solidFill>
                  <a:schemeClr val="tx1"/>
                </a:solidFill>
              </a:rPr>
              <a:t>“１～４までの</a:t>
            </a:r>
            <a:endParaRPr lang="en-US" altLang="ja-JP" sz="1200" b="1" dirty="0">
              <a:solidFill>
                <a:schemeClr val="tx1"/>
              </a:solidFill>
            </a:endParaRPr>
          </a:p>
          <a:p>
            <a:pPr algn="ctr"/>
            <a:r>
              <a:rPr lang="ja-JP" altLang="en-US" sz="1200" b="1" dirty="0">
                <a:solidFill>
                  <a:schemeClr val="tx1"/>
                </a:solidFill>
              </a:rPr>
              <a:t>段数がある棚”</a:t>
            </a:r>
            <a:endParaRPr lang="en-US" altLang="ja-JP" sz="1200" b="1" dirty="0">
              <a:solidFill>
                <a:schemeClr val="tx1"/>
              </a:solidFill>
            </a:endParaRPr>
          </a:p>
          <a:p>
            <a:pPr algn="ctr"/>
            <a:endParaRPr lang="en-US" altLang="ja-JP" sz="1200" b="1" dirty="0">
              <a:solidFill>
                <a:schemeClr val="tx1"/>
              </a:solidFill>
            </a:endParaRPr>
          </a:p>
          <a:p>
            <a:pPr algn="ctr"/>
            <a:r>
              <a:rPr lang="ja-JP" altLang="en-US" sz="1200" b="1" dirty="0">
                <a:solidFill>
                  <a:schemeClr val="tx1"/>
                </a:solidFill>
              </a:rPr>
              <a:t>システム側</a:t>
            </a:r>
            <a:endParaRPr lang="en-US" altLang="ja-JP" sz="1200" b="1" dirty="0">
              <a:solidFill>
                <a:schemeClr val="tx1"/>
              </a:solidFill>
            </a:endParaRPr>
          </a:p>
          <a:p>
            <a:pPr algn="ctr"/>
            <a:r>
              <a:rPr lang="ja-JP" altLang="en-US" sz="1200" b="1" dirty="0">
                <a:solidFill>
                  <a:schemeClr val="tx1"/>
                </a:solidFill>
              </a:rPr>
              <a:t>デフォルトだとただの数字として認識してしまうため、</a:t>
            </a:r>
            <a:endParaRPr lang="en-US" altLang="ja-JP" sz="1200" b="1" dirty="0">
              <a:solidFill>
                <a:schemeClr val="tx1"/>
              </a:solidFill>
            </a:endParaRPr>
          </a:p>
          <a:p>
            <a:pPr algn="ctr"/>
            <a:r>
              <a:rPr lang="ja-JP" altLang="en-US" sz="1200" b="1" dirty="0">
                <a:solidFill>
                  <a:schemeClr val="tx1"/>
                </a:solidFill>
              </a:rPr>
              <a:t>これを</a:t>
            </a:r>
            <a:r>
              <a:rPr lang="en-US" altLang="ja-JP" sz="1200" b="1" dirty="0">
                <a:solidFill>
                  <a:schemeClr val="tx1"/>
                </a:solidFill>
              </a:rPr>
              <a:t>for</a:t>
            </a:r>
            <a:r>
              <a:rPr lang="ja-JP" altLang="en-US" sz="1200" b="1" dirty="0">
                <a:solidFill>
                  <a:schemeClr val="tx1"/>
                </a:solidFill>
              </a:rPr>
              <a:t>文で回して認識のズレをなくした</a:t>
            </a:r>
            <a:endParaRPr lang="en-US" altLang="ja-JP" sz="1200" b="1" dirty="0">
              <a:solidFill>
                <a:schemeClr val="tx1"/>
              </a:solidFill>
            </a:endParaRPr>
          </a:p>
        </p:txBody>
      </p:sp>
      <p:sp>
        <p:nvSpPr>
          <p:cNvPr id="102" name="正方形/長方形 101">
            <a:extLst>
              <a:ext uri="{FF2B5EF4-FFF2-40B4-BE49-F238E27FC236}">
                <a16:creationId xmlns:a16="http://schemas.microsoft.com/office/drawing/2014/main" id="{2E76FE09-FCED-4162-B8C7-0C469B1B607A}"/>
              </a:ext>
            </a:extLst>
          </p:cNvPr>
          <p:cNvSpPr/>
          <p:nvPr/>
        </p:nvSpPr>
        <p:spPr>
          <a:xfrm>
            <a:off x="4382717" y="3090709"/>
            <a:ext cx="3026267" cy="76349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D2AFC5FA-4BAD-4ABD-A7C1-AA878AC47D90}"/>
              </a:ext>
            </a:extLst>
          </p:cNvPr>
          <p:cNvCxnSpPr>
            <a:cxnSpLocks/>
            <a:endCxn id="102" idx="3"/>
          </p:cNvCxnSpPr>
          <p:nvPr/>
        </p:nvCxnSpPr>
        <p:spPr>
          <a:xfrm flipH="1" flipV="1">
            <a:off x="7408984" y="3472457"/>
            <a:ext cx="2689094" cy="2212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0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7571303" cy="584775"/>
          </a:xfrm>
          <a:prstGeom prst="rect">
            <a:avLst/>
          </a:prstGeom>
          <a:noFill/>
        </p:spPr>
        <p:txBody>
          <a:bodyPr wrap="none" rtlCol="0">
            <a:spAutoFit/>
          </a:bodyPr>
          <a:lstStyle/>
          <a:p>
            <a:r>
              <a:rPr kumimoji="1" lang="ja-JP" altLang="en-US" sz="3200" b="1" dirty="0">
                <a:latin typeface="+mj-lt"/>
              </a:rPr>
              <a:t>画面遷移図：</a:t>
            </a:r>
            <a:r>
              <a:rPr lang="ja-JP" altLang="en-US" sz="3200" b="1" dirty="0">
                <a:latin typeface="+mj-lt"/>
              </a:rPr>
              <a:t>多肉植物の配置場所の指定</a:t>
            </a:r>
            <a:endParaRPr kumimoji="1" lang="ja-JP" altLang="en-US" sz="3200" b="1" dirty="0">
              <a:latin typeface="+mj-lt"/>
            </a:endParaRP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0134117" y="1037522"/>
            <a:ext cx="1256996"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930F42D3-6E97-477E-B70E-DB8A1137B49E}"/>
              </a:ext>
            </a:extLst>
          </p:cNvPr>
          <p:cNvPicPr>
            <a:picLocks noChangeAspect="1"/>
          </p:cNvPicPr>
          <p:nvPr/>
        </p:nvPicPr>
        <p:blipFill rotWithShape="1">
          <a:blip r:embed="rId4">
            <a:extLst>
              <a:ext uri="{28A0092B-C50C-407E-A947-70E740481C1C}">
                <a14:useLocalDpi xmlns:a14="http://schemas.microsoft.com/office/drawing/2010/main" val="0"/>
              </a:ext>
            </a:extLst>
          </a:blip>
          <a:srcRect l="14606" t="18901" r="10846" b="46971"/>
          <a:stretch/>
        </p:blipFill>
        <p:spPr>
          <a:xfrm>
            <a:off x="942885" y="1718990"/>
            <a:ext cx="8680647" cy="1968335"/>
          </a:xfrm>
          <a:prstGeom prst="rect">
            <a:avLst/>
          </a:prstGeom>
        </p:spPr>
      </p:pic>
      <p:pic>
        <p:nvPicPr>
          <p:cNvPr id="45" name="図 44">
            <a:extLst>
              <a:ext uri="{FF2B5EF4-FFF2-40B4-BE49-F238E27FC236}">
                <a16:creationId xmlns:a16="http://schemas.microsoft.com/office/drawing/2014/main" id="{FF09EE04-5FA1-458D-93F8-580CC3356159}"/>
              </a:ext>
            </a:extLst>
          </p:cNvPr>
          <p:cNvPicPr>
            <a:picLocks noChangeAspect="1"/>
          </p:cNvPicPr>
          <p:nvPr/>
        </p:nvPicPr>
        <p:blipFill rotWithShape="1">
          <a:blip r:embed="rId5">
            <a:extLst>
              <a:ext uri="{28A0092B-C50C-407E-A947-70E740481C1C}">
                <a14:useLocalDpi xmlns:a14="http://schemas.microsoft.com/office/drawing/2010/main" val="0"/>
              </a:ext>
            </a:extLst>
          </a:blip>
          <a:srcRect l="15296" t="18076" r="10846" b="44844"/>
          <a:stretch/>
        </p:blipFill>
        <p:spPr>
          <a:xfrm>
            <a:off x="942885" y="4063712"/>
            <a:ext cx="7871507" cy="1957442"/>
          </a:xfrm>
          <a:prstGeom prst="rect">
            <a:avLst/>
          </a:prstGeom>
        </p:spPr>
      </p:pic>
      <p:sp>
        <p:nvSpPr>
          <p:cNvPr id="10" name="正方形/長方形 9">
            <a:extLst>
              <a:ext uri="{FF2B5EF4-FFF2-40B4-BE49-F238E27FC236}">
                <a16:creationId xmlns:a16="http://schemas.microsoft.com/office/drawing/2014/main" id="{EBC10842-22C3-4C06-A4C3-1176A90B8CAF}"/>
              </a:ext>
            </a:extLst>
          </p:cNvPr>
          <p:cNvSpPr/>
          <p:nvPr/>
        </p:nvSpPr>
        <p:spPr>
          <a:xfrm>
            <a:off x="756139" y="1611123"/>
            <a:ext cx="8915319"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22123092-60C4-4B0E-9A14-3075579D888F}"/>
              </a:ext>
            </a:extLst>
          </p:cNvPr>
          <p:cNvSpPr/>
          <p:nvPr/>
        </p:nvSpPr>
        <p:spPr>
          <a:xfrm>
            <a:off x="756139" y="3976043"/>
            <a:ext cx="8231554"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002E189-C247-49FB-A40C-F9D35C1ABFE5}"/>
              </a:ext>
            </a:extLst>
          </p:cNvPr>
          <p:cNvSpPr/>
          <p:nvPr/>
        </p:nvSpPr>
        <p:spPr>
          <a:xfrm>
            <a:off x="1203569" y="2954215"/>
            <a:ext cx="726831" cy="38515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8" name="矢印: 環状 47">
            <a:extLst>
              <a:ext uri="{FF2B5EF4-FFF2-40B4-BE49-F238E27FC236}">
                <a16:creationId xmlns:a16="http://schemas.microsoft.com/office/drawing/2014/main" id="{5584333D-33C3-48F2-B183-C18E3662E949}"/>
              </a:ext>
            </a:extLst>
          </p:cNvPr>
          <p:cNvSpPr/>
          <p:nvPr/>
        </p:nvSpPr>
        <p:spPr>
          <a:xfrm rot="5400000" flipV="1">
            <a:off x="-212336" y="3772610"/>
            <a:ext cx="1791928" cy="1171138"/>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正方形/長方形 48">
            <a:extLst>
              <a:ext uri="{FF2B5EF4-FFF2-40B4-BE49-F238E27FC236}">
                <a16:creationId xmlns:a16="http://schemas.microsoft.com/office/drawing/2014/main" id="{4F0B5411-BD43-40FF-837D-A05A2E0BEFE5}"/>
              </a:ext>
            </a:extLst>
          </p:cNvPr>
          <p:cNvSpPr/>
          <p:nvPr/>
        </p:nvSpPr>
        <p:spPr>
          <a:xfrm>
            <a:off x="869125" y="5597889"/>
            <a:ext cx="914400" cy="34955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0" name="矢印: 上向き折線 49">
            <a:extLst>
              <a:ext uri="{FF2B5EF4-FFF2-40B4-BE49-F238E27FC236}">
                <a16:creationId xmlns:a16="http://schemas.microsoft.com/office/drawing/2014/main" id="{ED85F8C0-D87C-4FA0-94C2-72EBF14D221F}"/>
              </a:ext>
            </a:extLst>
          </p:cNvPr>
          <p:cNvSpPr/>
          <p:nvPr/>
        </p:nvSpPr>
        <p:spPr>
          <a:xfrm>
            <a:off x="1948147" y="3948930"/>
            <a:ext cx="7589991" cy="1930092"/>
          </a:xfrm>
          <a:prstGeom prst="bentUpArrow">
            <a:avLst>
              <a:gd name="adj1" fmla="val 8841"/>
              <a:gd name="adj2" fmla="val 8201"/>
              <a:gd name="adj3" fmla="val 25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7F3E7D5-C3F0-447F-AF0A-2A2FB8922DC9}"/>
              </a:ext>
            </a:extLst>
          </p:cNvPr>
          <p:cNvSpPr/>
          <p:nvPr/>
        </p:nvSpPr>
        <p:spPr>
          <a:xfrm>
            <a:off x="9902201" y="2182184"/>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343AFAD0-6C25-4377-9EEC-DCBC0F117D79}"/>
              </a:ext>
            </a:extLst>
          </p:cNvPr>
          <p:cNvSpPr/>
          <p:nvPr/>
        </p:nvSpPr>
        <p:spPr>
          <a:xfrm>
            <a:off x="10098078" y="2327247"/>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多肉植物の</a:t>
            </a:r>
            <a:r>
              <a:rPr kumimoji="1" lang="en-US" altLang="ja-JP" sz="1200" b="1" dirty="0">
                <a:solidFill>
                  <a:schemeClr val="tx1"/>
                </a:solidFill>
              </a:rPr>
              <a:t>DB</a:t>
            </a:r>
            <a:r>
              <a:rPr kumimoji="1" lang="ja-JP" altLang="en-US" sz="1200" b="1" dirty="0">
                <a:solidFill>
                  <a:schemeClr val="tx1"/>
                </a:solidFill>
              </a:rPr>
              <a:t>の名前のみを表示する</a:t>
            </a:r>
          </a:p>
        </p:txBody>
      </p:sp>
      <p:sp>
        <p:nvSpPr>
          <p:cNvPr id="55" name="正方形/長方形 54">
            <a:extLst>
              <a:ext uri="{FF2B5EF4-FFF2-40B4-BE49-F238E27FC236}">
                <a16:creationId xmlns:a16="http://schemas.microsoft.com/office/drawing/2014/main" id="{A89B51DD-D7B3-41BE-8B98-CED8DDD47EB1}"/>
              </a:ext>
            </a:extLst>
          </p:cNvPr>
          <p:cNvSpPr/>
          <p:nvPr/>
        </p:nvSpPr>
        <p:spPr>
          <a:xfrm>
            <a:off x="10080607" y="3171491"/>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多肉植物と同じ要領だが表示の仕方が</a:t>
            </a:r>
            <a:endParaRPr kumimoji="1" lang="en-US" altLang="ja-JP" sz="1200" b="1" dirty="0">
              <a:solidFill>
                <a:schemeClr val="tx1"/>
              </a:solidFill>
            </a:endParaRPr>
          </a:p>
          <a:p>
            <a:pPr algn="ctr"/>
            <a:r>
              <a:rPr kumimoji="1" lang="ja-JP" altLang="en-US" sz="1200" b="1" dirty="0">
                <a:solidFill>
                  <a:schemeClr val="tx1"/>
                </a:solidFill>
              </a:rPr>
              <a:t>“棚名ー段数”</a:t>
            </a:r>
            <a:endParaRPr kumimoji="1" lang="en-US" altLang="ja-JP" sz="1200" b="1" dirty="0">
              <a:solidFill>
                <a:schemeClr val="tx1"/>
              </a:solidFill>
            </a:endParaRPr>
          </a:p>
          <a:p>
            <a:pPr algn="ctr"/>
            <a:r>
              <a:rPr kumimoji="1" lang="en-US" altLang="ja-JP" sz="1200" b="1" dirty="0">
                <a:solidFill>
                  <a:schemeClr val="tx1"/>
                </a:solidFill>
              </a:rPr>
              <a:t>A</a:t>
            </a:r>
            <a:r>
              <a:rPr kumimoji="1" lang="ja-JP" altLang="en-US" sz="1200" b="1" dirty="0">
                <a:solidFill>
                  <a:schemeClr val="tx1"/>
                </a:solidFill>
              </a:rPr>
              <a:t>　</a:t>
            </a:r>
            <a:r>
              <a:rPr kumimoji="1" lang="en-US" altLang="ja-JP" sz="1200" b="1" dirty="0">
                <a:solidFill>
                  <a:schemeClr val="tx1"/>
                </a:solidFill>
              </a:rPr>
              <a:t>-</a:t>
            </a:r>
            <a:r>
              <a:rPr kumimoji="1" lang="ja-JP" altLang="en-US" sz="1200" b="1" dirty="0">
                <a:solidFill>
                  <a:schemeClr val="tx1"/>
                </a:solidFill>
              </a:rPr>
              <a:t>　</a:t>
            </a:r>
            <a:r>
              <a:rPr kumimoji="1" lang="en-US" altLang="ja-JP" sz="1200" b="1" dirty="0">
                <a:solidFill>
                  <a:schemeClr val="tx1"/>
                </a:solidFill>
              </a:rPr>
              <a:t>3</a:t>
            </a:r>
            <a:endParaRPr kumimoji="1" lang="ja-JP" altLang="en-US" sz="1200" b="1" dirty="0">
              <a:solidFill>
                <a:schemeClr val="tx1"/>
              </a:solidFill>
            </a:endParaRPr>
          </a:p>
        </p:txBody>
      </p:sp>
      <p:sp>
        <p:nvSpPr>
          <p:cNvPr id="56" name="正方形/長方形 55">
            <a:extLst>
              <a:ext uri="{FF2B5EF4-FFF2-40B4-BE49-F238E27FC236}">
                <a16:creationId xmlns:a16="http://schemas.microsoft.com/office/drawing/2014/main" id="{D00A8BC5-ECDC-435E-86F8-C25D441CA74A}"/>
              </a:ext>
            </a:extLst>
          </p:cNvPr>
          <p:cNvSpPr/>
          <p:nvPr/>
        </p:nvSpPr>
        <p:spPr>
          <a:xfrm>
            <a:off x="10098078" y="4270442"/>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リストに表示するのは</a:t>
            </a:r>
            <a:endParaRPr kumimoji="1" lang="en-US" altLang="ja-JP" sz="1200" b="1" dirty="0">
              <a:solidFill>
                <a:schemeClr val="tx1"/>
              </a:solidFill>
            </a:endParaRPr>
          </a:p>
          <a:p>
            <a:pPr algn="ctr"/>
            <a:r>
              <a:rPr kumimoji="1" lang="ja-JP" altLang="en-US" sz="1200" b="1" dirty="0">
                <a:solidFill>
                  <a:schemeClr val="tx1"/>
                </a:solidFill>
              </a:rPr>
              <a:t>配置の検討を含めて、栽培形態、日当たりを含めて表示する</a:t>
            </a:r>
          </a:p>
        </p:txBody>
      </p:sp>
      <p:sp>
        <p:nvSpPr>
          <p:cNvPr id="6" name="正方形/長方形 5">
            <a:extLst>
              <a:ext uri="{FF2B5EF4-FFF2-40B4-BE49-F238E27FC236}">
                <a16:creationId xmlns:a16="http://schemas.microsoft.com/office/drawing/2014/main" id="{AC61A5AB-E102-4899-BBCE-25A8A48006FF}"/>
              </a:ext>
            </a:extLst>
          </p:cNvPr>
          <p:cNvSpPr/>
          <p:nvPr/>
        </p:nvSpPr>
        <p:spPr>
          <a:xfrm>
            <a:off x="2568468" y="2148744"/>
            <a:ext cx="4757163"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1BE4712A-807D-41E7-B216-143F9784F76F}"/>
              </a:ext>
            </a:extLst>
          </p:cNvPr>
          <p:cNvSpPr/>
          <p:nvPr/>
        </p:nvSpPr>
        <p:spPr>
          <a:xfrm>
            <a:off x="2568468" y="2572265"/>
            <a:ext cx="4757163"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2509E94-AD97-4C9D-8276-B7E6FAEE70E3}"/>
              </a:ext>
            </a:extLst>
          </p:cNvPr>
          <p:cNvSpPr/>
          <p:nvPr/>
        </p:nvSpPr>
        <p:spPr>
          <a:xfrm>
            <a:off x="1126530" y="4553245"/>
            <a:ext cx="745476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CBF972E0-9F6C-413A-A549-D74249E11E7C}"/>
              </a:ext>
            </a:extLst>
          </p:cNvPr>
          <p:cNvCxnSpPr>
            <a:cxnSpLocks/>
            <a:stCxn id="6" idx="3"/>
          </p:cNvCxnSpPr>
          <p:nvPr/>
        </p:nvCxnSpPr>
        <p:spPr>
          <a:xfrm>
            <a:off x="7325631" y="2316911"/>
            <a:ext cx="2772447" cy="3422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82AA215-36A2-4EE2-A183-22E6376E95B5}"/>
              </a:ext>
            </a:extLst>
          </p:cNvPr>
          <p:cNvCxnSpPr>
            <a:cxnSpLocks/>
            <a:stCxn id="64" idx="3"/>
          </p:cNvCxnSpPr>
          <p:nvPr/>
        </p:nvCxnSpPr>
        <p:spPr>
          <a:xfrm>
            <a:off x="7325631" y="2740432"/>
            <a:ext cx="2754976" cy="87433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DDFBACD-D399-4961-8C66-88675B9692D6}"/>
              </a:ext>
            </a:extLst>
          </p:cNvPr>
          <p:cNvCxnSpPr>
            <a:cxnSpLocks/>
          </p:cNvCxnSpPr>
          <p:nvPr/>
        </p:nvCxnSpPr>
        <p:spPr>
          <a:xfrm flipV="1">
            <a:off x="8589965" y="4713720"/>
            <a:ext cx="1508113" cy="1711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3" name="グループ化 82">
            <a:extLst>
              <a:ext uri="{FF2B5EF4-FFF2-40B4-BE49-F238E27FC236}">
                <a16:creationId xmlns:a16="http://schemas.microsoft.com/office/drawing/2014/main" id="{AC8673A5-B21F-4D77-8363-0E097FBADEE2}"/>
              </a:ext>
            </a:extLst>
          </p:cNvPr>
          <p:cNvGrpSpPr/>
          <p:nvPr/>
        </p:nvGrpSpPr>
        <p:grpSpPr>
          <a:xfrm>
            <a:off x="0" y="0"/>
            <a:ext cx="12192000" cy="6858000"/>
            <a:chOff x="0" y="0"/>
            <a:chExt cx="12192000" cy="6858000"/>
          </a:xfrm>
        </p:grpSpPr>
        <p:grpSp>
          <p:nvGrpSpPr>
            <p:cNvPr id="84" name="グループ化 83">
              <a:extLst>
                <a:ext uri="{FF2B5EF4-FFF2-40B4-BE49-F238E27FC236}">
                  <a16:creationId xmlns:a16="http://schemas.microsoft.com/office/drawing/2014/main" id="{98E0B86C-617B-4ADD-BDB0-2A125DA0F16C}"/>
                </a:ext>
              </a:extLst>
            </p:cNvPr>
            <p:cNvGrpSpPr/>
            <p:nvPr/>
          </p:nvGrpSpPr>
          <p:grpSpPr>
            <a:xfrm>
              <a:off x="0" y="5714999"/>
              <a:ext cx="12192000" cy="1143001"/>
              <a:chOff x="0" y="5714999"/>
              <a:chExt cx="12192000" cy="1143001"/>
            </a:xfrm>
          </p:grpSpPr>
          <p:sp>
            <p:nvSpPr>
              <p:cNvPr id="88" name="正方形/長方形 87">
                <a:extLst>
                  <a:ext uri="{FF2B5EF4-FFF2-40B4-BE49-F238E27FC236}">
                    <a16:creationId xmlns:a16="http://schemas.microsoft.com/office/drawing/2014/main" id="{38386941-28D8-463F-AD44-A3E0D0B18651}"/>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グラフィックス 88" descr="都市">
                <a:extLst>
                  <a:ext uri="{FF2B5EF4-FFF2-40B4-BE49-F238E27FC236}">
                    <a16:creationId xmlns:a16="http://schemas.microsoft.com/office/drawing/2014/main" id="{EBC9EE1E-9F7A-4D64-AAE8-209A66162E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8646" y="5714999"/>
                <a:ext cx="1043354" cy="1043354"/>
              </a:xfrm>
              <a:prstGeom prst="rect">
                <a:avLst/>
              </a:prstGeom>
            </p:spPr>
          </p:pic>
          <p:pic>
            <p:nvPicPr>
              <p:cNvPr id="90" name="グラフィックス 89" descr="建物">
                <a:extLst>
                  <a:ext uri="{FF2B5EF4-FFF2-40B4-BE49-F238E27FC236}">
                    <a16:creationId xmlns:a16="http://schemas.microsoft.com/office/drawing/2014/main" id="{DAC9A55B-FE1C-43A1-B948-4784D3AACE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00946" y="5714999"/>
                <a:ext cx="914400" cy="914400"/>
              </a:xfrm>
              <a:prstGeom prst="rect">
                <a:avLst/>
              </a:prstGeom>
            </p:spPr>
          </p:pic>
        </p:grpSp>
        <p:grpSp>
          <p:nvGrpSpPr>
            <p:cNvPr id="85" name="グループ化 84">
              <a:extLst>
                <a:ext uri="{FF2B5EF4-FFF2-40B4-BE49-F238E27FC236}">
                  <a16:creationId xmlns:a16="http://schemas.microsoft.com/office/drawing/2014/main" id="{BB6A3A99-5D19-4336-A575-2446D05534DC}"/>
                </a:ext>
              </a:extLst>
            </p:cNvPr>
            <p:cNvGrpSpPr/>
            <p:nvPr/>
          </p:nvGrpSpPr>
          <p:grpSpPr>
            <a:xfrm>
              <a:off x="0" y="0"/>
              <a:ext cx="12192000" cy="738555"/>
              <a:chOff x="-237392" y="0"/>
              <a:chExt cx="12581792" cy="580292"/>
            </a:xfrm>
          </p:grpSpPr>
          <p:sp>
            <p:nvSpPr>
              <p:cNvPr id="86" name="正方形/長方形 85">
                <a:extLst>
                  <a:ext uri="{FF2B5EF4-FFF2-40B4-BE49-F238E27FC236}">
                    <a16:creationId xmlns:a16="http://schemas.microsoft.com/office/drawing/2014/main" id="{EF9A04DE-55D5-4E9B-909D-C43BBCFFE3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8F5591B-5C7E-44A3-B09A-4BF40B13E7B2}"/>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91" name="図 90">
            <a:extLst>
              <a:ext uri="{FF2B5EF4-FFF2-40B4-BE49-F238E27FC236}">
                <a16:creationId xmlns:a16="http://schemas.microsoft.com/office/drawing/2014/main" id="{53FF3357-4C18-4DEE-9962-F917E0CC8508}"/>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424942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6750566" cy="584775"/>
          </a:xfrm>
          <a:prstGeom prst="rect">
            <a:avLst/>
          </a:prstGeom>
          <a:noFill/>
        </p:spPr>
        <p:txBody>
          <a:bodyPr wrap="none" rtlCol="0">
            <a:spAutoFit/>
          </a:bodyPr>
          <a:lstStyle/>
          <a:p>
            <a:r>
              <a:rPr kumimoji="1" lang="ja-JP" altLang="en-US" sz="3200" b="1" dirty="0">
                <a:latin typeface="+mj-lt"/>
              </a:rPr>
              <a:t>画面遷移図：日記</a:t>
            </a:r>
            <a:r>
              <a:rPr lang="ja-JP" altLang="en-US" sz="3200" b="1" dirty="0">
                <a:latin typeface="+mj-lt"/>
              </a:rPr>
              <a:t>を記述と登録する</a:t>
            </a:r>
            <a:endParaRPr kumimoji="1" lang="ja-JP" altLang="en-US" sz="3200" b="1" dirty="0">
              <a:latin typeface="+mj-lt"/>
            </a:endParaRP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0134117" y="1669982"/>
            <a:ext cx="1256996"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731F14FF-E823-459F-B3E2-779029114DDA}"/>
              </a:ext>
            </a:extLst>
          </p:cNvPr>
          <p:cNvPicPr>
            <a:picLocks noChangeAspect="1"/>
          </p:cNvPicPr>
          <p:nvPr/>
        </p:nvPicPr>
        <p:blipFill rotWithShape="1">
          <a:blip r:embed="rId8">
            <a:extLst>
              <a:ext uri="{28A0092B-C50C-407E-A947-70E740481C1C}">
                <a14:useLocalDpi xmlns:a14="http://schemas.microsoft.com/office/drawing/2010/main" val="0"/>
              </a:ext>
            </a:extLst>
          </a:blip>
          <a:srcRect l="5780" t="8624" r="22697" b="46495"/>
          <a:stretch/>
        </p:blipFill>
        <p:spPr>
          <a:xfrm>
            <a:off x="1709652" y="1479820"/>
            <a:ext cx="7555760" cy="2360738"/>
          </a:xfrm>
          <a:prstGeom prst="rect">
            <a:avLst/>
          </a:prstGeom>
        </p:spPr>
      </p:pic>
      <p:pic>
        <p:nvPicPr>
          <p:cNvPr id="45" name="図 44">
            <a:extLst>
              <a:ext uri="{FF2B5EF4-FFF2-40B4-BE49-F238E27FC236}">
                <a16:creationId xmlns:a16="http://schemas.microsoft.com/office/drawing/2014/main" id="{7D6C77D8-E011-47EE-93E8-B62AB171B66E}"/>
              </a:ext>
            </a:extLst>
          </p:cNvPr>
          <p:cNvPicPr>
            <a:picLocks noChangeAspect="1"/>
          </p:cNvPicPr>
          <p:nvPr/>
        </p:nvPicPr>
        <p:blipFill rotWithShape="1">
          <a:blip r:embed="rId9">
            <a:extLst>
              <a:ext uri="{28A0092B-C50C-407E-A947-70E740481C1C}">
                <a14:useLocalDpi xmlns:a14="http://schemas.microsoft.com/office/drawing/2010/main" val="0"/>
              </a:ext>
            </a:extLst>
          </a:blip>
          <a:srcRect l="6202" t="16973" r="27845" b="43327"/>
          <a:stretch/>
        </p:blipFill>
        <p:spPr>
          <a:xfrm>
            <a:off x="1417988" y="4336130"/>
            <a:ext cx="6110045" cy="1831278"/>
          </a:xfrm>
          <a:prstGeom prst="rect">
            <a:avLst/>
          </a:prstGeom>
        </p:spPr>
      </p:pic>
      <p:sp>
        <p:nvSpPr>
          <p:cNvPr id="46" name="正方形/長方形 45">
            <a:extLst>
              <a:ext uri="{FF2B5EF4-FFF2-40B4-BE49-F238E27FC236}">
                <a16:creationId xmlns:a16="http://schemas.microsoft.com/office/drawing/2014/main" id="{AB196182-6EA6-4747-93DD-0CFBFB71E0AD}"/>
              </a:ext>
            </a:extLst>
          </p:cNvPr>
          <p:cNvSpPr/>
          <p:nvPr/>
        </p:nvSpPr>
        <p:spPr>
          <a:xfrm>
            <a:off x="1567030" y="1383871"/>
            <a:ext cx="7762410" cy="263130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ABD4CB18-79A7-4E4D-AE8B-AAEA1F597CC7}"/>
              </a:ext>
            </a:extLst>
          </p:cNvPr>
          <p:cNvSpPr/>
          <p:nvPr/>
        </p:nvSpPr>
        <p:spPr>
          <a:xfrm>
            <a:off x="1221240" y="4194678"/>
            <a:ext cx="7167068"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5271FDDF-78F8-41C5-9A82-342D07A1553B}"/>
              </a:ext>
            </a:extLst>
          </p:cNvPr>
          <p:cNvSpPr/>
          <p:nvPr/>
        </p:nvSpPr>
        <p:spPr>
          <a:xfrm>
            <a:off x="6263266" y="3319363"/>
            <a:ext cx="705093" cy="407082"/>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5713AFBD-8551-4B97-99B9-4C711235F16B}"/>
              </a:ext>
            </a:extLst>
          </p:cNvPr>
          <p:cNvSpPr/>
          <p:nvPr/>
        </p:nvSpPr>
        <p:spPr>
          <a:xfrm>
            <a:off x="1417988" y="5848404"/>
            <a:ext cx="796152" cy="34955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1" name="矢印: 上向き折線 50">
            <a:extLst>
              <a:ext uri="{FF2B5EF4-FFF2-40B4-BE49-F238E27FC236}">
                <a16:creationId xmlns:a16="http://schemas.microsoft.com/office/drawing/2014/main" id="{2337500A-86EB-4EF7-BD5B-5404A7609E5F}"/>
              </a:ext>
            </a:extLst>
          </p:cNvPr>
          <p:cNvSpPr/>
          <p:nvPr/>
        </p:nvSpPr>
        <p:spPr>
          <a:xfrm>
            <a:off x="2392561" y="4164124"/>
            <a:ext cx="6683283" cy="1976828"/>
          </a:xfrm>
          <a:prstGeom prst="bentUpArrow">
            <a:avLst>
              <a:gd name="adj1" fmla="val 8841"/>
              <a:gd name="adj2" fmla="val 8201"/>
              <a:gd name="adj3" fmla="val 25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上向き折線 51">
            <a:extLst>
              <a:ext uri="{FF2B5EF4-FFF2-40B4-BE49-F238E27FC236}">
                <a16:creationId xmlns:a16="http://schemas.microsoft.com/office/drawing/2014/main" id="{9832AEEA-F177-4508-A127-0C4034822EB3}"/>
              </a:ext>
            </a:extLst>
          </p:cNvPr>
          <p:cNvSpPr/>
          <p:nvPr/>
        </p:nvSpPr>
        <p:spPr>
          <a:xfrm rot="10800000">
            <a:off x="1180123" y="3428999"/>
            <a:ext cx="5011832" cy="658873"/>
          </a:xfrm>
          <a:prstGeom prst="bentUpArrow">
            <a:avLst>
              <a:gd name="adj1" fmla="val 29937"/>
              <a:gd name="adj2" fmla="val 27498"/>
              <a:gd name="adj3" fmla="val 4890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5A8CA871-F1DD-43BC-9E0B-241448AA44BB}"/>
              </a:ext>
            </a:extLst>
          </p:cNvPr>
          <p:cNvSpPr/>
          <p:nvPr/>
        </p:nvSpPr>
        <p:spPr>
          <a:xfrm>
            <a:off x="9902201" y="2185017"/>
            <a:ext cx="2142442" cy="202995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D098AED-55DD-4C44-80EA-7E8180949971}"/>
              </a:ext>
            </a:extLst>
          </p:cNvPr>
          <p:cNvSpPr/>
          <p:nvPr/>
        </p:nvSpPr>
        <p:spPr>
          <a:xfrm>
            <a:off x="10098078" y="2327247"/>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rPr>
              <a:t>Date Picker</a:t>
            </a:r>
            <a:r>
              <a:rPr lang="ja-JP" altLang="en-US" sz="1200" b="1" dirty="0">
                <a:solidFill>
                  <a:schemeClr val="tx1"/>
                </a:solidFill>
              </a:rPr>
              <a:t>を使用</a:t>
            </a:r>
            <a:endParaRPr lang="en-US" altLang="ja-JP" sz="1200" b="1" dirty="0">
              <a:solidFill>
                <a:schemeClr val="tx1"/>
              </a:solidFill>
            </a:endParaRPr>
          </a:p>
          <a:p>
            <a:pPr algn="ctr"/>
            <a:r>
              <a:rPr kumimoji="1" lang="ja-JP" altLang="en-US" sz="1200" b="1" dirty="0">
                <a:solidFill>
                  <a:schemeClr val="tx1"/>
                </a:solidFill>
              </a:rPr>
              <a:t>カレンダーから日付を選ぶようにした</a:t>
            </a:r>
          </a:p>
        </p:txBody>
      </p:sp>
      <p:sp>
        <p:nvSpPr>
          <p:cNvPr id="59" name="正方形/長方形 58">
            <a:extLst>
              <a:ext uri="{FF2B5EF4-FFF2-40B4-BE49-F238E27FC236}">
                <a16:creationId xmlns:a16="http://schemas.microsoft.com/office/drawing/2014/main" id="{52968402-4E89-4F8A-97FE-9481CB653AF5}"/>
              </a:ext>
            </a:extLst>
          </p:cNvPr>
          <p:cNvSpPr/>
          <p:nvPr/>
        </p:nvSpPr>
        <p:spPr>
          <a:xfrm>
            <a:off x="10080607" y="3171491"/>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多肉植物の配置と同様に名前のみを表示している</a:t>
            </a:r>
            <a:endParaRPr kumimoji="1" lang="en-US" altLang="ja-JP" sz="1200" b="1" dirty="0">
              <a:solidFill>
                <a:schemeClr val="tx1"/>
              </a:solidFill>
            </a:endParaRPr>
          </a:p>
        </p:txBody>
      </p:sp>
      <p:sp>
        <p:nvSpPr>
          <p:cNvPr id="61" name="正方形/長方形 60">
            <a:extLst>
              <a:ext uri="{FF2B5EF4-FFF2-40B4-BE49-F238E27FC236}">
                <a16:creationId xmlns:a16="http://schemas.microsoft.com/office/drawing/2014/main" id="{9E68C39F-D119-4852-8B17-BEBF253F54A6}"/>
              </a:ext>
            </a:extLst>
          </p:cNvPr>
          <p:cNvSpPr/>
          <p:nvPr/>
        </p:nvSpPr>
        <p:spPr>
          <a:xfrm>
            <a:off x="1709652" y="1501815"/>
            <a:ext cx="736619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BC74E1C5-F674-4035-892A-876F830A6532}"/>
              </a:ext>
            </a:extLst>
          </p:cNvPr>
          <p:cNvSpPr/>
          <p:nvPr/>
        </p:nvSpPr>
        <p:spPr>
          <a:xfrm>
            <a:off x="3426659" y="2146587"/>
            <a:ext cx="5534329"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3F6B2623-2B4C-4C56-BD80-5DBA23F840EA}"/>
              </a:ext>
            </a:extLst>
          </p:cNvPr>
          <p:cNvSpPr/>
          <p:nvPr/>
        </p:nvSpPr>
        <p:spPr>
          <a:xfrm>
            <a:off x="5642485" y="4943054"/>
            <a:ext cx="938478" cy="27804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400FFBC5-6DBE-4F2D-8963-8E08C66D6878}"/>
              </a:ext>
            </a:extLst>
          </p:cNvPr>
          <p:cNvSpPr/>
          <p:nvPr/>
        </p:nvSpPr>
        <p:spPr>
          <a:xfrm>
            <a:off x="6580963" y="4900137"/>
            <a:ext cx="1171321" cy="349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832E2AA8-0CBE-44E3-A9AD-8C03EDB4BB1E}"/>
              </a:ext>
            </a:extLst>
          </p:cNvPr>
          <p:cNvSpPr txBox="1"/>
          <p:nvPr/>
        </p:nvSpPr>
        <p:spPr>
          <a:xfrm>
            <a:off x="6552598" y="4576647"/>
            <a:ext cx="954107" cy="461665"/>
          </a:xfrm>
          <a:prstGeom prst="rect">
            <a:avLst/>
          </a:prstGeom>
          <a:noFill/>
        </p:spPr>
        <p:txBody>
          <a:bodyPr wrap="none" rtlCol="0">
            <a:spAutoFit/>
          </a:bodyPr>
          <a:lstStyle/>
          <a:p>
            <a:r>
              <a:rPr lang="ja-JP" altLang="en-US" sz="1200" b="1" dirty="0"/>
              <a:t>日記</a:t>
            </a:r>
            <a:r>
              <a:rPr kumimoji="1" lang="ja-JP" altLang="en-US" sz="1200" b="1" dirty="0"/>
              <a:t>の</a:t>
            </a:r>
            <a:r>
              <a:rPr lang="ja-JP" altLang="en-US" sz="1200" b="1" dirty="0"/>
              <a:t>内容</a:t>
            </a:r>
            <a:endParaRPr lang="en-US" altLang="ja-JP" sz="1200" b="1" dirty="0"/>
          </a:p>
          <a:p>
            <a:r>
              <a:rPr lang="ja-JP" altLang="en-US" sz="1200" b="1" dirty="0"/>
              <a:t>に移動する</a:t>
            </a:r>
            <a:endParaRPr kumimoji="1" lang="ja-JP" altLang="en-US" sz="1200" b="1" dirty="0"/>
          </a:p>
        </p:txBody>
      </p:sp>
      <p:cxnSp>
        <p:nvCxnSpPr>
          <p:cNvPr id="67" name="直線コネクタ 66">
            <a:extLst>
              <a:ext uri="{FF2B5EF4-FFF2-40B4-BE49-F238E27FC236}">
                <a16:creationId xmlns:a16="http://schemas.microsoft.com/office/drawing/2014/main" id="{149C9AB5-CBAF-40FA-88D7-5F7D0885FE36}"/>
              </a:ext>
            </a:extLst>
          </p:cNvPr>
          <p:cNvCxnSpPr>
            <a:cxnSpLocks/>
            <a:stCxn id="58" idx="1"/>
          </p:cNvCxnSpPr>
          <p:nvPr/>
        </p:nvCxnSpPr>
        <p:spPr>
          <a:xfrm flipH="1" flipV="1">
            <a:off x="9075844" y="1675058"/>
            <a:ext cx="1022234" cy="98695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FFBC59D-4229-4496-8174-CBD36D3FACE8}"/>
              </a:ext>
            </a:extLst>
          </p:cNvPr>
          <p:cNvCxnSpPr>
            <a:cxnSpLocks/>
            <a:stCxn id="59" idx="1"/>
            <a:endCxn id="64" idx="3"/>
          </p:cNvCxnSpPr>
          <p:nvPr/>
        </p:nvCxnSpPr>
        <p:spPr>
          <a:xfrm flipH="1" flipV="1">
            <a:off x="8960988" y="2314754"/>
            <a:ext cx="1119619" cy="130284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228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6750566" cy="584775"/>
          </a:xfrm>
          <a:prstGeom prst="rect">
            <a:avLst/>
          </a:prstGeom>
          <a:noFill/>
        </p:spPr>
        <p:txBody>
          <a:bodyPr wrap="none" rtlCol="0">
            <a:spAutoFit/>
          </a:bodyPr>
          <a:lstStyle/>
          <a:p>
            <a:r>
              <a:rPr kumimoji="1" lang="ja-JP" altLang="en-US" sz="3200" b="1" dirty="0">
                <a:latin typeface="+mj-lt"/>
              </a:rPr>
              <a:t>画面遷移図：日記の内容を確認する</a:t>
            </a: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1434617" y="1657101"/>
            <a:ext cx="586397" cy="2144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5B3E3D18-DCFB-418C-BCAD-B097DDFA6546}"/>
              </a:ext>
            </a:extLst>
          </p:cNvPr>
          <p:cNvPicPr>
            <a:picLocks noChangeAspect="1"/>
          </p:cNvPicPr>
          <p:nvPr/>
        </p:nvPicPr>
        <p:blipFill rotWithShape="1">
          <a:blip r:embed="rId8">
            <a:extLst>
              <a:ext uri="{28A0092B-C50C-407E-A947-70E740481C1C}">
                <a14:useLocalDpi xmlns:a14="http://schemas.microsoft.com/office/drawing/2010/main" val="0"/>
              </a:ext>
            </a:extLst>
          </a:blip>
          <a:srcRect l="6202" t="17891" r="1824" b="35789"/>
          <a:stretch/>
        </p:blipFill>
        <p:spPr>
          <a:xfrm>
            <a:off x="907263" y="2139212"/>
            <a:ext cx="8666583" cy="2173206"/>
          </a:xfrm>
          <a:prstGeom prst="rect">
            <a:avLst/>
          </a:prstGeom>
        </p:spPr>
      </p:pic>
      <p:sp>
        <p:nvSpPr>
          <p:cNvPr id="52" name="正方形/長方形 51">
            <a:extLst>
              <a:ext uri="{FF2B5EF4-FFF2-40B4-BE49-F238E27FC236}">
                <a16:creationId xmlns:a16="http://schemas.microsoft.com/office/drawing/2014/main" id="{098C0C35-5E6D-440F-90FC-D76A86ED80C5}"/>
              </a:ext>
            </a:extLst>
          </p:cNvPr>
          <p:cNvSpPr/>
          <p:nvPr/>
        </p:nvSpPr>
        <p:spPr>
          <a:xfrm>
            <a:off x="9902201" y="2182184"/>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F2D1F5F6-C13F-42A0-B8E1-FAD260AA5D8F}"/>
              </a:ext>
            </a:extLst>
          </p:cNvPr>
          <p:cNvSpPr/>
          <p:nvPr/>
        </p:nvSpPr>
        <p:spPr>
          <a:xfrm>
            <a:off x="10098078" y="2324414"/>
            <a:ext cx="18715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solidFill>
              </a:rPr>
              <a:t>①　日記タイトル</a:t>
            </a:r>
            <a:endParaRPr kumimoji="1" lang="en-US" altLang="ja-JP" sz="1200" b="1" dirty="0">
              <a:solidFill>
                <a:schemeClr val="tx1"/>
              </a:solidFill>
            </a:endParaRPr>
          </a:p>
          <a:p>
            <a:r>
              <a:rPr lang="ja-JP" altLang="en-US" sz="1200" b="1" dirty="0">
                <a:solidFill>
                  <a:schemeClr val="tx1"/>
                </a:solidFill>
              </a:rPr>
              <a:t>②　日記が書かれた日付</a:t>
            </a:r>
            <a:endParaRPr lang="en-US" altLang="ja-JP" sz="1200" b="1" dirty="0">
              <a:solidFill>
                <a:schemeClr val="tx1"/>
              </a:solidFill>
            </a:endParaRPr>
          </a:p>
          <a:p>
            <a:r>
              <a:rPr kumimoji="1" lang="ja-JP" altLang="en-US" sz="1200" b="1" dirty="0">
                <a:solidFill>
                  <a:schemeClr val="tx1"/>
                </a:solidFill>
              </a:rPr>
              <a:t>③　日記の本文</a:t>
            </a:r>
          </a:p>
        </p:txBody>
      </p:sp>
      <p:sp>
        <p:nvSpPr>
          <p:cNvPr id="55" name="正方形/長方形 54">
            <a:extLst>
              <a:ext uri="{FF2B5EF4-FFF2-40B4-BE49-F238E27FC236}">
                <a16:creationId xmlns:a16="http://schemas.microsoft.com/office/drawing/2014/main" id="{3EAE3BBC-84A2-429D-A8C9-39E0B16AA474}"/>
              </a:ext>
            </a:extLst>
          </p:cNvPr>
          <p:cNvSpPr/>
          <p:nvPr/>
        </p:nvSpPr>
        <p:spPr>
          <a:xfrm>
            <a:off x="10098078" y="3326420"/>
            <a:ext cx="1871591" cy="10135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当時の雰囲気などを思い出せるように写真を挿入できるようにすればよかったと反省点</a:t>
            </a:r>
          </a:p>
        </p:txBody>
      </p:sp>
      <p:sp>
        <p:nvSpPr>
          <p:cNvPr id="57" name="正方形/長方形 56">
            <a:extLst>
              <a:ext uri="{FF2B5EF4-FFF2-40B4-BE49-F238E27FC236}">
                <a16:creationId xmlns:a16="http://schemas.microsoft.com/office/drawing/2014/main" id="{41C8105D-6709-48E9-81B4-9F118FE6D6B7}"/>
              </a:ext>
            </a:extLst>
          </p:cNvPr>
          <p:cNvSpPr/>
          <p:nvPr/>
        </p:nvSpPr>
        <p:spPr>
          <a:xfrm>
            <a:off x="892118" y="2135672"/>
            <a:ext cx="268420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9A360F1C-FD60-4319-8D18-CD6F4ECE566D}"/>
              </a:ext>
            </a:extLst>
          </p:cNvPr>
          <p:cNvSpPr/>
          <p:nvPr/>
        </p:nvSpPr>
        <p:spPr>
          <a:xfrm>
            <a:off x="8922059" y="2178818"/>
            <a:ext cx="584160" cy="22972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251A13D-C9B0-4763-99D7-8F6B091485B9}"/>
              </a:ext>
            </a:extLst>
          </p:cNvPr>
          <p:cNvSpPr/>
          <p:nvPr/>
        </p:nvSpPr>
        <p:spPr>
          <a:xfrm>
            <a:off x="1009148" y="2860359"/>
            <a:ext cx="8424222" cy="95959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3522B31C-1E43-427A-90CA-8B05E41F6DBD}"/>
              </a:ext>
            </a:extLst>
          </p:cNvPr>
          <p:cNvSpPr/>
          <p:nvPr/>
        </p:nvSpPr>
        <p:spPr>
          <a:xfrm>
            <a:off x="1075065" y="3928960"/>
            <a:ext cx="855269" cy="3057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BCEF6C98-CA99-440A-8D93-1121EE654534}"/>
              </a:ext>
            </a:extLst>
          </p:cNvPr>
          <p:cNvPicPr>
            <a:picLocks noChangeAspect="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135" t="1357" r="21414" b="-1357"/>
          <a:stretch/>
        </p:blipFill>
        <p:spPr>
          <a:xfrm rot="5400000">
            <a:off x="2863891" y="4878554"/>
            <a:ext cx="1454698" cy="951476"/>
          </a:xfrm>
          <a:prstGeom prst="rect">
            <a:avLst/>
          </a:prstGeom>
        </p:spPr>
      </p:pic>
      <p:pic>
        <p:nvPicPr>
          <p:cNvPr id="1026" name="Picture 2" descr="桃色の爪が美しいエケベリア・桃太郎の育て方 – ゆるぷ">
            <a:extLst>
              <a:ext uri="{FF2B5EF4-FFF2-40B4-BE49-F238E27FC236}">
                <a16:creationId xmlns:a16="http://schemas.microsoft.com/office/drawing/2014/main" id="{48E4595E-8E55-4D0B-AF67-540D678607EA}"/>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8661" y="4584001"/>
            <a:ext cx="2239979" cy="1492533"/>
          </a:xfrm>
          <a:prstGeom prst="rect">
            <a:avLst/>
          </a:prstGeom>
          <a:noFill/>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42A80C89-5894-47A0-A43B-C629BE73BC5A}"/>
              </a:ext>
            </a:extLst>
          </p:cNvPr>
          <p:cNvSpPr/>
          <p:nvPr/>
        </p:nvSpPr>
        <p:spPr>
          <a:xfrm>
            <a:off x="2723914" y="4097434"/>
            <a:ext cx="4550646" cy="2255790"/>
          </a:xfrm>
          <a:prstGeom prst="rect">
            <a:avLst/>
          </a:prstGeom>
          <a:noFill/>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2D08E3D-52BD-4EC4-BE7C-62E4C6D63EC6}"/>
              </a:ext>
            </a:extLst>
          </p:cNvPr>
          <p:cNvSpPr txBox="1"/>
          <p:nvPr/>
        </p:nvSpPr>
        <p:spPr>
          <a:xfrm>
            <a:off x="3115502" y="4268045"/>
            <a:ext cx="1666842" cy="276999"/>
          </a:xfrm>
          <a:prstGeom prst="rect">
            <a:avLst/>
          </a:prstGeom>
          <a:noFill/>
        </p:spPr>
        <p:txBody>
          <a:bodyPr wrap="square" rtlCol="0">
            <a:spAutoFit/>
          </a:bodyPr>
          <a:lstStyle/>
          <a:p>
            <a:r>
              <a:rPr kumimoji="1" lang="ja-JP" altLang="en-US" sz="1200" b="1" dirty="0">
                <a:solidFill>
                  <a:schemeClr val="bg1">
                    <a:lumMod val="75000"/>
                  </a:schemeClr>
                </a:solidFill>
              </a:rPr>
              <a:t>写真</a:t>
            </a:r>
          </a:p>
        </p:txBody>
      </p:sp>
      <p:sp>
        <p:nvSpPr>
          <p:cNvPr id="64" name="テキスト ボックス 63">
            <a:extLst>
              <a:ext uri="{FF2B5EF4-FFF2-40B4-BE49-F238E27FC236}">
                <a16:creationId xmlns:a16="http://schemas.microsoft.com/office/drawing/2014/main" id="{56597224-743C-4DA7-9D40-1B748C73F14F}"/>
              </a:ext>
            </a:extLst>
          </p:cNvPr>
          <p:cNvSpPr txBox="1"/>
          <p:nvPr/>
        </p:nvSpPr>
        <p:spPr>
          <a:xfrm>
            <a:off x="3252686" y="1821147"/>
            <a:ext cx="338554" cy="276999"/>
          </a:xfrm>
          <a:prstGeom prst="rect">
            <a:avLst/>
          </a:prstGeom>
          <a:noFill/>
        </p:spPr>
        <p:txBody>
          <a:bodyPr wrap="none" rtlCol="0">
            <a:spAutoFit/>
          </a:bodyPr>
          <a:lstStyle/>
          <a:p>
            <a:r>
              <a:rPr kumimoji="1" lang="ja-JP" altLang="en-US" sz="1200" b="1" dirty="0"/>
              <a:t>①</a:t>
            </a:r>
          </a:p>
        </p:txBody>
      </p:sp>
      <p:sp>
        <p:nvSpPr>
          <p:cNvPr id="65" name="テキスト ボックス 64">
            <a:extLst>
              <a:ext uri="{FF2B5EF4-FFF2-40B4-BE49-F238E27FC236}">
                <a16:creationId xmlns:a16="http://schemas.microsoft.com/office/drawing/2014/main" id="{245C96A0-635B-47C6-9B62-E2F240A7E341}"/>
              </a:ext>
            </a:extLst>
          </p:cNvPr>
          <p:cNvSpPr txBox="1"/>
          <p:nvPr/>
        </p:nvSpPr>
        <p:spPr>
          <a:xfrm>
            <a:off x="9250437" y="1861736"/>
            <a:ext cx="338554" cy="276999"/>
          </a:xfrm>
          <a:prstGeom prst="rect">
            <a:avLst/>
          </a:prstGeom>
          <a:noFill/>
        </p:spPr>
        <p:txBody>
          <a:bodyPr wrap="none" rtlCol="0">
            <a:spAutoFit/>
          </a:bodyPr>
          <a:lstStyle/>
          <a:p>
            <a:r>
              <a:rPr lang="ja-JP" altLang="en-US" sz="1200" b="1" dirty="0"/>
              <a:t>②</a:t>
            </a:r>
            <a:endParaRPr kumimoji="1" lang="ja-JP" altLang="en-US" sz="1200" b="1" dirty="0"/>
          </a:p>
        </p:txBody>
      </p:sp>
      <p:sp>
        <p:nvSpPr>
          <p:cNvPr id="66" name="テキスト ボックス 65">
            <a:extLst>
              <a:ext uri="{FF2B5EF4-FFF2-40B4-BE49-F238E27FC236}">
                <a16:creationId xmlns:a16="http://schemas.microsoft.com/office/drawing/2014/main" id="{B7D8E13B-235A-4E30-A0FD-7C0ADD044657}"/>
              </a:ext>
            </a:extLst>
          </p:cNvPr>
          <p:cNvSpPr txBox="1"/>
          <p:nvPr/>
        </p:nvSpPr>
        <p:spPr>
          <a:xfrm>
            <a:off x="1009148" y="2579735"/>
            <a:ext cx="338554" cy="276999"/>
          </a:xfrm>
          <a:prstGeom prst="rect">
            <a:avLst/>
          </a:prstGeom>
          <a:noFill/>
        </p:spPr>
        <p:txBody>
          <a:bodyPr wrap="none" rtlCol="0">
            <a:spAutoFit/>
          </a:bodyPr>
          <a:lstStyle/>
          <a:p>
            <a:r>
              <a:rPr lang="ja-JP" altLang="en-US" sz="1200" b="1" dirty="0"/>
              <a:t>③</a:t>
            </a:r>
            <a:endParaRPr kumimoji="1" lang="ja-JP" altLang="en-US" sz="1200" b="1" dirty="0"/>
          </a:p>
        </p:txBody>
      </p:sp>
      <p:cxnSp>
        <p:nvCxnSpPr>
          <p:cNvPr id="67" name="直線コネクタ 66">
            <a:extLst>
              <a:ext uri="{FF2B5EF4-FFF2-40B4-BE49-F238E27FC236}">
                <a16:creationId xmlns:a16="http://schemas.microsoft.com/office/drawing/2014/main" id="{AD1C1EDD-19A5-4C82-86B7-8577686B4DB0}"/>
              </a:ext>
            </a:extLst>
          </p:cNvPr>
          <p:cNvCxnSpPr>
            <a:cxnSpLocks/>
            <a:stCxn id="57" idx="3"/>
          </p:cNvCxnSpPr>
          <p:nvPr/>
        </p:nvCxnSpPr>
        <p:spPr>
          <a:xfrm>
            <a:off x="3576320" y="2303839"/>
            <a:ext cx="6521758" cy="35533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CD6F232-6F82-407E-8158-C7B07EF1E054}"/>
              </a:ext>
            </a:extLst>
          </p:cNvPr>
          <p:cNvCxnSpPr>
            <a:cxnSpLocks/>
            <a:stCxn id="58" idx="3"/>
          </p:cNvCxnSpPr>
          <p:nvPr/>
        </p:nvCxnSpPr>
        <p:spPr>
          <a:xfrm>
            <a:off x="9506219" y="2293678"/>
            <a:ext cx="591859" cy="36549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015D262-A0DB-40D4-8E28-7E21389E026E}"/>
              </a:ext>
            </a:extLst>
          </p:cNvPr>
          <p:cNvCxnSpPr>
            <a:cxnSpLocks/>
            <a:stCxn id="59" idx="3"/>
            <a:endCxn id="53" idx="1"/>
          </p:cNvCxnSpPr>
          <p:nvPr/>
        </p:nvCxnSpPr>
        <p:spPr>
          <a:xfrm flipV="1">
            <a:off x="9433370" y="2659177"/>
            <a:ext cx="664708" cy="68098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46237F8-D622-4123-956A-7010A7A989CB}"/>
              </a:ext>
            </a:extLst>
          </p:cNvPr>
          <p:cNvCxnSpPr>
            <a:cxnSpLocks/>
            <a:stCxn id="62" idx="3"/>
            <a:endCxn id="55" idx="1"/>
          </p:cNvCxnSpPr>
          <p:nvPr/>
        </p:nvCxnSpPr>
        <p:spPr>
          <a:xfrm flipV="1">
            <a:off x="7274560" y="3833205"/>
            <a:ext cx="2823518" cy="139212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18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背景</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9498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システム開発</a:t>
            </a:r>
            <a:endParaRPr lang="en-US" altLang="ja-JP" sz="7200" b="1" dirty="0">
              <a:latin typeface="メイリオ" panose="020B0604030504040204" pitchFamily="50" charset="-128"/>
              <a:ea typeface="メイリオ" panose="020B0604030504040204" pitchFamily="50" charset="-128"/>
            </a:endParaRPr>
          </a:p>
          <a:p>
            <a:pPr algn="ctr"/>
            <a:r>
              <a:rPr lang="ja-JP" altLang="en-US" sz="6000" b="1" dirty="0">
                <a:latin typeface="メイリオ" panose="020B0604030504040204" pitchFamily="50" charset="-128"/>
                <a:ea typeface="メイリオ" panose="020B0604030504040204" pitchFamily="50" charset="-128"/>
              </a:rPr>
              <a:t>ー内部環境ー</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9564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7D306EAA-92D9-405B-97F9-690BE54CCB24}"/>
              </a:ext>
            </a:extLst>
          </p:cNvPr>
          <p:cNvSpPr txBox="1"/>
          <p:nvPr/>
        </p:nvSpPr>
        <p:spPr>
          <a:xfrm>
            <a:off x="771711" y="895638"/>
            <a:ext cx="1826141" cy="584775"/>
          </a:xfrm>
          <a:prstGeom prst="rect">
            <a:avLst/>
          </a:prstGeom>
          <a:noFill/>
        </p:spPr>
        <p:txBody>
          <a:bodyPr wrap="none" rtlCol="0">
            <a:spAutoFit/>
          </a:bodyPr>
          <a:lstStyle/>
          <a:p>
            <a:r>
              <a:rPr lang="ja-JP" altLang="en-US" sz="3200" b="1" dirty="0">
                <a:latin typeface="+mj-lt"/>
              </a:rPr>
              <a:t>開発環境</a:t>
            </a:r>
            <a:endParaRPr kumimoji="1" lang="ja-JP" altLang="en-US" sz="3200" b="1" dirty="0">
              <a:latin typeface="+mj-lt"/>
            </a:endParaRPr>
          </a:p>
        </p:txBody>
      </p:sp>
      <p:sp>
        <p:nvSpPr>
          <p:cNvPr id="8" name="四角形: 角を丸くする 7">
            <a:extLst>
              <a:ext uri="{FF2B5EF4-FFF2-40B4-BE49-F238E27FC236}">
                <a16:creationId xmlns:a16="http://schemas.microsoft.com/office/drawing/2014/main" id="{5A847A76-E733-4944-BB52-45BA08185579}"/>
              </a:ext>
            </a:extLst>
          </p:cNvPr>
          <p:cNvSpPr/>
          <p:nvPr/>
        </p:nvSpPr>
        <p:spPr>
          <a:xfrm>
            <a:off x="939147" y="1753638"/>
            <a:ext cx="7525964" cy="448595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C996EE3-81E1-48DC-9E65-3B58C2612FDC}"/>
              </a:ext>
            </a:extLst>
          </p:cNvPr>
          <p:cNvSpPr/>
          <p:nvPr/>
        </p:nvSpPr>
        <p:spPr>
          <a:xfrm>
            <a:off x="1585732" y="1425154"/>
            <a:ext cx="1608881" cy="484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61224A59-77DF-404D-B7BC-F26C3745D407}"/>
              </a:ext>
            </a:extLst>
          </p:cNvPr>
          <p:cNvSpPr/>
          <p:nvPr/>
        </p:nvSpPr>
        <p:spPr>
          <a:xfrm>
            <a:off x="8755891" y="1753638"/>
            <a:ext cx="3067976" cy="2369502"/>
          </a:xfrm>
          <a:prstGeom prst="roundRect">
            <a:avLst>
              <a:gd name="adj" fmla="val 10740"/>
            </a:avLst>
          </a:prstGeom>
          <a:ln w="38100">
            <a:solidFill>
              <a:srgbClr val="ED7D3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1026" name="Picture 2">
            <a:extLst>
              <a:ext uri="{FF2B5EF4-FFF2-40B4-BE49-F238E27FC236}">
                <a16:creationId xmlns:a16="http://schemas.microsoft.com/office/drawing/2014/main" id="{D5303457-C909-4F51-A4A3-42FCD8DA3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289" y="1589786"/>
            <a:ext cx="1400537" cy="32770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21D52D59-5A57-4004-9BE3-B7BE07B0348D}"/>
              </a:ext>
            </a:extLst>
          </p:cNvPr>
          <p:cNvGrpSpPr/>
          <p:nvPr/>
        </p:nvGrpSpPr>
        <p:grpSpPr>
          <a:xfrm>
            <a:off x="1429690" y="2176387"/>
            <a:ext cx="3260552" cy="1544228"/>
            <a:chOff x="1429689" y="1909823"/>
            <a:chExt cx="3616873" cy="1810792"/>
          </a:xfrm>
        </p:grpSpPr>
        <p:sp>
          <p:nvSpPr>
            <p:cNvPr id="26" name="四角形: 角を丸くする 25">
              <a:extLst>
                <a:ext uri="{FF2B5EF4-FFF2-40B4-BE49-F238E27FC236}">
                  <a16:creationId xmlns:a16="http://schemas.microsoft.com/office/drawing/2014/main" id="{01676DE2-D832-438B-82F4-201C9B2A8DF9}"/>
                </a:ext>
              </a:extLst>
            </p:cNvPr>
            <p:cNvSpPr/>
            <p:nvPr/>
          </p:nvSpPr>
          <p:spPr>
            <a:xfrm>
              <a:off x="1429689" y="2003026"/>
              <a:ext cx="3616873" cy="171758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1E0A76E-CD78-4B20-A86D-9C20811A577B}"/>
                </a:ext>
              </a:extLst>
            </p:cNvPr>
            <p:cNvSpPr/>
            <p:nvPr/>
          </p:nvSpPr>
          <p:spPr>
            <a:xfrm>
              <a:off x="1686705" y="1909823"/>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メイリオ" panose="020B0604030504040204" pitchFamily="50" charset="-128"/>
                  <a:ea typeface="メイリオ" panose="020B0604030504040204" pitchFamily="50" charset="-128"/>
                </a:rPr>
                <a:t>フロントエンド</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pic>
          <p:nvPicPr>
            <p:cNvPr id="1028" name="Picture 4" descr="HTML5/CSS/JavaScriptでマイカードを作ってみよう by nakanori on CodePen">
              <a:extLst>
                <a:ext uri="{FF2B5EF4-FFF2-40B4-BE49-F238E27FC236}">
                  <a16:creationId xmlns:a16="http://schemas.microsoft.com/office/drawing/2014/main" id="{C9F164CD-A877-4FD9-87FB-8B296C949A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0859" y="2310028"/>
              <a:ext cx="2205754" cy="12401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42" name="Picture 18" descr="Spring Bootとは？ | 株式会社リーディングソフト">
            <a:extLst>
              <a:ext uri="{FF2B5EF4-FFF2-40B4-BE49-F238E27FC236}">
                <a16:creationId xmlns:a16="http://schemas.microsoft.com/office/drawing/2014/main" id="{E304D0A3-677B-4310-B431-D8E338EE1B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488" y="2001076"/>
            <a:ext cx="1608881" cy="8446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pring BootとThymeleafでWebアプリを書く | DevelopersIO">
            <a:extLst>
              <a:ext uri="{FF2B5EF4-FFF2-40B4-BE49-F238E27FC236}">
                <a16:creationId xmlns:a16="http://schemas.microsoft.com/office/drawing/2014/main" id="{97FF259B-B9F7-49C8-BE9C-DE64B642A9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2792" y="3074340"/>
            <a:ext cx="2379560" cy="5601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1437A263-A4A2-483C-B16B-8070E28E61A8}"/>
              </a:ext>
            </a:extLst>
          </p:cNvPr>
          <p:cNvGrpSpPr/>
          <p:nvPr/>
        </p:nvGrpSpPr>
        <p:grpSpPr>
          <a:xfrm>
            <a:off x="1427550" y="4036868"/>
            <a:ext cx="3260552" cy="1678131"/>
            <a:chOff x="1458841" y="3946186"/>
            <a:chExt cx="3616873" cy="1781044"/>
          </a:xfrm>
        </p:grpSpPr>
        <p:sp>
          <p:nvSpPr>
            <p:cNvPr id="28" name="四角形: 角を丸くする 27">
              <a:extLst>
                <a:ext uri="{FF2B5EF4-FFF2-40B4-BE49-F238E27FC236}">
                  <a16:creationId xmlns:a16="http://schemas.microsoft.com/office/drawing/2014/main" id="{6F3C33C9-4A21-4133-ADCD-474E1DB5666F}"/>
                </a:ext>
              </a:extLst>
            </p:cNvPr>
            <p:cNvSpPr/>
            <p:nvPr/>
          </p:nvSpPr>
          <p:spPr>
            <a:xfrm>
              <a:off x="1458841" y="4009641"/>
              <a:ext cx="3616873" cy="171758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30" name="Picture 6" descr="Java有償化とは？無償で利用できない？いや、できます。 | 30代後半、完全未経験からwebプログラマーに転職（実体験）">
              <a:extLst>
                <a:ext uri="{FF2B5EF4-FFF2-40B4-BE49-F238E27FC236}">
                  <a16:creationId xmlns:a16="http://schemas.microsoft.com/office/drawing/2014/main" id="{15F1AF06-237B-4488-B916-AD166392C5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628" y="4150619"/>
              <a:ext cx="2394235" cy="1470210"/>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a:extLst>
                <a:ext uri="{FF2B5EF4-FFF2-40B4-BE49-F238E27FC236}">
                  <a16:creationId xmlns:a16="http://schemas.microsoft.com/office/drawing/2014/main" id="{14D2ACA9-7861-4EDE-AE29-5B0E4A4FB368}"/>
                </a:ext>
              </a:extLst>
            </p:cNvPr>
            <p:cNvSpPr/>
            <p:nvPr/>
          </p:nvSpPr>
          <p:spPr>
            <a:xfrm>
              <a:off x="1669209" y="3946186"/>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メイリオ" panose="020B0604030504040204" pitchFamily="50" charset="-128"/>
                  <a:ea typeface="メイリオ" panose="020B0604030504040204" pitchFamily="50" charset="-128"/>
                </a:rPr>
                <a:t>バック</a:t>
              </a:r>
              <a:r>
                <a:rPr kumimoji="1" lang="ja-JP" altLang="en-US" sz="1400" b="1" dirty="0">
                  <a:solidFill>
                    <a:schemeClr val="tx1"/>
                  </a:solidFill>
                  <a:latin typeface="メイリオ" panose="020B0604030504040204" pitchFamily="50" charset="-128"/>
                  <a:ea typeface="メイリオ" panose="020B0604030504040204" pitchFamily="50" charset="-128"/>
                </a:rPr>
                <a:t>エンド</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grpSp>
      <p:grpSp>
        <p:nvGrpSpPr>
          <p:cNvPr id="16" name="グループ化 15">
            <a:extLst>
              <a:ext uri="{FF2B5EF4-FFF2-40B4-BE49-F238E27FC236}">
                <a16:creationId xmlns:a16="http://schemas.microsoft.com/office/drawing/2014/main" id="{2E3DF705-4739-4633-93A2-4A21A2D00762}"/>
              </a:ext>
            </a:extLst>
          </p:cNvPr>
          <p:cNvGrpSpPr/>
          <p:nvPr/>
        </p:nvGrpSpPr>
        <p:grpSpPr>
          <a:xfrm>
            <a:off x="4919798" y="2255870"/>
            <a:ext cx="3202544" cy="2626821"/>
            <a:chOff x="5706998" y="1858789"/>
            <a:chExt cx="3616873" cy="3174357"/>
          </a:xfrm>
        </p:grpSpPr>
        <p:sp>
          <p:nvSpPr>
            <p:cNvPr id="32" name="四角形: 角を丸くする 31">
              <a:extLst>
                <a:ext uri="{FF2B5EF4-FFF2-40B4-BE49-F238E27FC236}">
                  <a16:creationId xmlns:a16="http://schemas.microsoft.com/office/drawing/2014/main" id="{BED9B213-8A6B-4AF8-8647-6F2FBA127C0A}"/>
                </a:ext>
              </a:extLst>
            </p:cNvPr>
            <p:cNvSpPr/>
            <p:nvPr/>
          </p:nvSpPr>
          <p:spPr>
            <a:xfrm>
              <a:off x="5706998" y="1976631"/>
              <a:ext cx="3616873" cy="3056515"/>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32" name="Picture 8">
              <a:extLst>
                <a:ext uri="{FF2B5EF4-FFF2-40B4-BE49-F238E27FC236}">
                  <a16:creationId xmlns:a16="http://schemas.microsoft.com/office/drawing/2014/main" id="{7E0C8185-88F1-424F-B0DF-4EC1D3B1D0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9179" y="2524850"/>
              <a:ext cx="2258822" cy="5902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ySQL :: MySQL Logo Downloads">
              <a:extLst>
                <a:ext uri="{FF2B5EF4-FFF2-40B4-BE49-F238E27FC236}">
                  <a16:creationId xmlns:a16="http://schemas.microsoft.com/office/drawing/2014/main" id="{46E58D54-D855-40D8-B090-2EF0B4B566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7973" y="3434836"/>
              <a:ext cx="1676400" cy="113347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8A0CCF59-4B20-4730-8795-6232DA4F08DB}"/>
                </a:ext>
              </a:extLst>
            </p:cNvPr>
            <p:cNvSpPr/>
            <p:nvPr/>
          </p:nvSpPr>
          <p:spPr>
            <a:xfrm>
              <a:off x="6080777" y="1858789"/>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latin typeface="メイリオ" panose="020B0604030504040204" pitchFamily="50" charset="-128"/>
                  <a:ea typeface="メイリオ" panose="020B0604030504040204" pitchFamily="50" charset="-128"/>
                </a:rPr>
                <a:t>データベース</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grpSp>
      <p:cxnSp>
        <p:nvCxnSpPr>
          <p:cNvPr id="23" name="コネクタ: 曲線 22">
            <a:extLst>
              <a:ext uri="{FF2B5EF4-FFF2-40B4-BE49-F238E27FC236}">
                <a16:creationId xmlns:a16="http://schemas.microsoft.com/office/drawing/2014/main" id="{8B898D69-14D1-4BF1-AC8C-BE51B1603A3A}"/>
              </a:ext>
            </a:extLst>
          </p:cNvPr>
          <p:cNvCxnSpPr>
            <a:cxnSpLocks/>
            <a:stCxn id="44" idx="0"/>
            <a:endCxn id="1026" idx="0"/>
          </p:cNvCxnSpPr>
          <p:nvPr/>
        </p:nvCxnSpPr>
        <p:spPr>
          <a:xfrm rot="16200000" flipV="1">
            <a:off x="6241793" y="-2294449"/>
            <a:ext cx="163852" cy="7932321"/>
          </a:xfrm>
          <a:prstGeom prst="curvedConnector3">
            <a:avLst>
              <a:gd name="adj1" fmla="val 239516"/>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943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11" name="図 10">
            <a:extLst>
              <a:ext uri="{FF2B5EF4-FFF2-40B4-BE49-F238E27FC236}">
                <a16:creationId xmlns:a16="http://schemas.microsoft.com/office/drawing/2014/main" id="{49739483-7F16-47DF-B3C0-9C19EF461F9E}"/>
              </a:ext>
            </a:extLst>
          </p:cNvPr>
          <p:cNvPicPr>
            <a:picLocks noChangeAspect="1"/>
          </p:cNvPicPr>
          <p:nvPr/>
        </p:nvPicPr>
        <p:blipFill>
          <a:blip r:embed="rId8"/>
          <a:stretch>
            <a:fillRect/>
          </a:stretch>
        </p:blipFill>
        <p:spPr>
          <a:xfrm>
            <a:off x="1652373" y="1663739"/>
            <a:ext cx="7116780" cy="4640564"/>
          </a:xfrm>
          <a:prstGeom prst="rect">
            <a:avLst/>
          </a:prstGeom>
        </p:spPr>
      </p:pic>
      <p:sp>
        <p:nvSpPr>
          <p:cNvPr id="12" name="テキスト ボックス 11">
            <a:extLst>
              <a:ext uri="{FF2B5EF4-FFF2-40B4-BE49-F238E27FC236}">
                <a16:creationId xmlns:a16="http://schemas.microsoft.com/office/drawing/2014/main" id="{74CA7F95-DF37-4DFE-A897-CF52B8252AD5}"/>
              </a:ext>
            </a:extLst>
          </p:cNvPr>
          <p:cNvSpPr txBox="1"/>
          <p:nvPr/>
        </p:nvSpPr>
        <p:spPr>
          <a:xfrm>
            <a:off x="756139" y="895045"/>
            <a:ext cx="3877985" cy="584775"/>
          </a:xfrm>
          <a:prstGeom prst="rect">
            <a:avLst/>
          </a:prstGeom>
          <a:noFill/>
        </p:spPr>
        <p:txBody>
          <a:bodyPr wrap="none" rtlCol="0">
            <a:spAutoFit/>
          </a:bodyPr>
          <a:lstStyle/>
          <a:p>
            <a:r>
              <a:rPr lang="ja-JP" altLang="en-US" sz="3200" b="1" dirty="0">
                <a:latin typeface="+mj-lt"/>
              </a:rPr>
              <a:t>データベースの構築</a:t>
            </a:r>
            <a:endParaRPr kumimoji="1" lang="ja-JP" altLang="en-US" sz="3200" b="1" dirty="0">
              <a:latin typeface="+mj-lt"/>
            </a:endParaRPr>
          </a:p>
        </p:txBody>
      </p:sp>
      <p:sp>
        <p:nvSpPr>
          <p:cNvPr id="6" name="正方形/長方形 5">
            <a:extLst>
              <a:ext uri="{FF2B5EF4-FFF2-40B4-BE49-F238E27FC236}">
                <a16:creationId xmlns:a16="http://schemas.microsoft.com/office/drawing/2014/main" id="{E5AB2A2F-3DB2-4AC9-807C-538F1EFCDFD0}"/>
              </a:ext>
            </a:extLst>
          </p:cNvPr>
          <p:cNvSpPr/>
          <p:nvPr/>
        </p:nvSpPr>
        <p:spPr>
          <a:xfrm>
            <a:off x="2290017" y="3496627"/>
            <a:ext cx="395310" cy="102725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5DF9260C-155F-438B-B8FA-BA5BDED1E31A}"/>
              </a:ext>
            </a:extLst>
          </p:cNvPr>
          <p:cNvCxnSpPr/>
          <p:nvPr/>
        </p:nvCxnSpPr>
        <p:spPr>
          <a:xfrm flipV="1">
            <a:off x="3125164" y="2880275"/>
            <a:ext cx="4826644" cy="451413"/>
          </a:xfrm>
          <a:prstGeom prst="bentConnector3">
            <a:avLst>
              <a:gd name="adj1" fmla="val 100360"/>
            </a:avLst>
          </a:prstGeom>
          <a:ln w="38100"/>
        </p:spPr>
        <p:style>
          <a:lnRef idx="3">
            <a:schemeClr val="accent2"/>
          </a:lnRef>
          <a:fillRef idx="0">
            <a:schemeClr val="accent2"/>
          </a:fillRef>
          <a:effectRef idx="2">
            <a:schemeClr val="accent2"/>
          </a:effectRef>
          <a:fontRef idx="minor">
            <a:schemeClr val="tx1"/>
          </a:fontRef>
        </p:style>
      </p:cxnSp>
      <p:cxnSp>
        <p:nvCxnSpPr>
          <p:cNvPr id="21" name="直線コネクタ 20">
            <a:extLst>
              <a:ext uri="{FF2B5EF4-FFF2-40B4-BE49-F238E27FC236}">
                <a16:creationId xmlns:a16="http://schemas.microsoft.com/office/drawing/2014/main" id="{7D8DDC23-56AF-47D0-BD56-DCA0CA338BA2}"/>
              </a:ext>
            </a:extLst>
          </p:cNvPr>
          <p:cNvCxnSpPr/>
          <p:nvPr/>
        </p:nvCxnSpPr>
        <p:spPr>
          <a:xfrm>
            <a:off x="2685327" y="4010253"/>
            <a:ext cx="1365812" cy="81461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3" name="正方形/長方形 22">
            <a:extLst>
              <a:ext uri="{FF2B5EF4-FFF2-40B4-BE49-F238E27FC236}">
                <a16:creationId xmlns:a16="http://schemas.microsoft.com/office/drawing/2014/main" id="{93BC6089-2A9A-4D0C-B84D-93256D681A73}"/>
              </a:ext>
            </a:extLst>
          </p:cNvPr>
          <p:cNvSpPr/>
          <p:nvPr/>
        </p:nvSpPr>
        <p:spPr>
          <a:xfrm>
            <a:off x="4051138" y="4327110"/>
            <a:ext cx="1735053" cy="179407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関係：</a:t>
            </a:r>
            <a:r>
              <a:rPr kumimoji="1" lang="en-US" altLang="ja-JP" dirty="0"/>
              <a:t>1:n</a:t>
            </a:r>
          </a:p>
          <a:p>
            <a:pPr algn="ctr"/>
            <a:r>
              <a:rPr kumimoji="1" lang="ja-JP" altLang="en-US" dirty="0"/>
              <a:t>植物一つに関する日記は複数あるため</a:t>
            </a:r>
            <a:endParaRPr kumimoji="1" lang="en-US" altLang="ja-JP" dirty="0"/>
          </a:p>
        </p:txBody>
      </p:sp>
      <p:cxnSp>
        <p:nvCxnSpPr>
          <p:cNvPr id="25" name="直線コネクタ 24">
            <a:extLst>
              <a:ext uri="{FF2B5EF4-FFF2-40B4-BE49-F238E27FC236}">
                <a16:creationId xmlns:a16="http://schemas.microsoft.com/office/drawing/2014/main" id="{B9056455-27A9-4DC7-89C1-8A468F37AE68}"/>
              </a:ext>
            </a:extLst>
          </p:cNvPr>
          <p:cNvCxnSpPr>
            <a:cxnSpLocks/>
          </p:cNvCxnSpPr>
          <p:nvPr/>
        </p:nvCxnSpPr>
        <p:spPr>
          <a:xfrm>
            <a:off x="6065134" y="3331688"/>
            <a:ext cx="1530665" cy="1594412"/>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6" name="正方形/長方形 25">
            <a:extLst>
              <a:ext uri="{FF2B5EF4-FFF2-40B4-BE49-F238E27FC236}">
                <a16:creationId xmlns:a16="http://schemas.microsoft.com/office/drawing/2014/main" id="{373208FE-F6DD-482E-812B-C3D527418EB8}"/>
              </a:ext>
            </a:extLst>
          </p:cNvPr>
          <p:cNvSpPr/>
          <p:nvPr/>
        </p:nvSpPr>
        <p:spPr>
          <a:xfrm>
            <a:off x="7595799" y="3404029"/>
            <a:ext cx="2608762" cy="285894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関係： </a:t>
            </a:r>
            <a:r>
              <a:rPr kumimoji="1" lang="en-US" altLang="ja-JP" dirty="0"/>
              <a:t>n:m</a:t>
            </a:r>
          </a:p>
          <a:p>
            <a:pPr algn="ctr"/>
            <a:r>
              <a:rPr kumimoji="1" lang="ja-JP" altLang="en-US" dirty="0"/>
              <a:t>一つの棚に複数の多肉植物が配置される</a:t>
            </a:r>
            <a:endParaRPr kumimoji="1" lang="en-US" altLang="ja-JP" dirty="0"/>
          </a:p>
          <a:p>
            <a:pPr algn="ctr"/>
            <a:r>
              <a:rPr kumimoji="1" lang="ja-JP" altLang="en-US" dirty="0"/>
              <a:t>一つの植物に対して、複数の棚に保存される</a:t>
            </a:r>
            <a:endParaRPr kumimoji="1" lang="en-US" altLang="ja-JP" dirty="0"/>
          </a:p>
          <a:p>
            <a:pPr algn="ctr"/>
            <a:endParaRPr lang="en-US" altLang="ja-JP" dirty="0"/>
          </a:p>
          <a:p>
            <a:pPr algn="ctr"/>
            <a:r>
              <a:rPr kumimoji="1" lang="ja-JP" altLang="en-US" dirty="0"/>
              <a:t>二つのテーブルの</a:t>
            </a:r>
            <a:endParaRPr kumimoji="1" lang="en-US" altLang="ja-JP" dirty="0"/>
          </a:p>
          <a:p>
            <a:pPr algn="ctr"/>
            <a:r>
              <a:rPr kumimoji="1" lang="ja-JP" altLang="en-US" dirty="0"/>
              <a:t>プライマリーキー</a:t>
            </a:r>
            <a:endParaRPr kumimoji="1" lang="en-US" altLang="ja-JP" dirty="0"/>
          </a:p>
          <a:p>
            <a:pPr algn="ctr"/>
            <a:r>
              <a:rPr lang="en-US" altLang="ja-JP" dirty="0" err="1"/>
              <a:t>s</a:t>
            </a:r>
            <a:r>
              <a:rPr kumimoji="1" lang="en-US" altLang="ja-JP" dirty="0" err="1"/>
              <a:t>ucculent_id</a:t>
            </a:r>
            <a:endParaRPr kumimoji="1" lang="en-US" altLang="ja-JP" dirty="0"/>
          </a:p>
          <a:p>
            <a:pPr algn="ctr"/>
            <a:r>
              <a:rPr lang="en-US" altLang="ja-JP" dirty="0" err="1"/>
              <a:t>m_shelf_id</a:t>
            </a:r>
            <a:endParaRPr kumimoji="1" lang="en-US" altLang="ja-JP" dirty="0"/>
          </a:p>
        </p:txBody>
      </p:sp>
      <p:pic>
        <p:nvPicPr>
          <p:cNvPr id="32" name="Picture 12" descr="MySQL :: MySQL Logo Downloads">
            <a:extLst>
              <a:ext uri="{FF2B5EF4-FFF2-40B4-BE49-F238E27FC236}">
                <a16:creationId xmlns:a16="http://schemas.microsoft.com/office/drawing/2014/main" id="{009C8B59-111E-4B41-8873-B9F7F15C81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1583" y="895045"/>
            <a:ext cx="867526" cy="548188"/>
          </a:xfrm>
          <a:prstGeom prst="rect">
            <a:avLst/>
          </a:prstGeom>
          <a:solidFill>
            <a:schemeClr val="bg1">
              <a:lumMod val="95000"/>
              <a:alpha val="0"/>
            </a:schemeClr>
          </a:solidFill>
        </p:spPr>
      </p:pic>
    </p:spTree>
    <p:extLst>
      <p:ext uri="{BB962C8B-B14F-4D97-AF65-F5344CB8AC3E}">
        <p14:creationId xmlns:p14="http://schemas.microsoft.com/office/powerpoint/2010/main" val="274595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2" name="テキスト ボックス 11">
            <a:extLst>
              <a:ext uri="{FF2B5EF4-FFF2-40B4-BE49-F238E27FC236}">
                <a16:creationId xmlns:a16="http://schemas.microsoft.com/office/drawing/2014/main" id="{8662AFBB-CA94-4627-819A-13CB71A826C9}"/>
              </a:ext>
            </a:extLst>
          </p:cNvPr>
          <p:cNvSpPr txBox="1"/>
          <p:nvPr/>
        </p:nvSpPr>
        <p:spPr>
          <a:xfrm>
            <a:off x="756139" y="895045"/>
            <a:ext cx="3877985" cy="584775"/>
          </a:xfrm>
          <a:prstGeom prst="rect">
            <a:avLst/>
          </a:prstGeom>
          <a:noFill/>
        </p:spPr>
        <p:txBody>
          <a:bodyPr wrap="none" rtlCol="0">
            <a:spAutoFit/>
          </a:bodyPr>
          <a:lstStyle/>
          <a:p>
            <a:r>
              <a:rPr kumimoji="1" lang="ja-JP" altLang="en-US" sz="3200" b="1" dirty="0">
                <a:latin typeface="+mj-lt"/>
              </a:rPr>
              <a:t>プログラムファイル</a:t>
            </a:r>
          </a:p>
        </p:txBody>
      </p:sp>
      <p:pic>
        <p:nvPicPr>
          <p:cNvPr id="14" name="Picture 2">
            <a:extLst>
              <a:ext uri="{FF2B5EF4-FFF2-40B4-BE49-F238E27FC236}">
                <a16:creationId xmlns:a16="http://schemas.microsoft.com/office/drawing/2014/main" id="{B14CCF03-06B6-43CD-B15C-A17BA3E29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0946" y="924355"/>
            <a:ext cx="1400537" cy="3277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 10">
            <a:extLst>
              <a:ext uri="{FF2B5EF4-FFF2-40B4-BE49-F238E27FC236}">
                <a16:creationId xmlns:a16="http://schemas.microsoft.com/office/drawing/2014/main" id="{0E648D33-D122-4754-81E8-914899D65B99}"/>
              </a:ext>
            </a:extLst>
          </p:cNvPr>
          <p:cNvGraphicFramePr>
            <a:graphicFrameLocks noGrp="1"/>
          </p:cNvGraphicFramePr>
          <p:nvPr>
            <p:extLst>
              <p:ext uri="{D42A27DB-BD31-4B8C-83A1-F6EECF244321}">
                <p14:modId xmlns:p14="http://schemas.microsoft.com/office/powerpoint/2010/main" val="3329371583"/>
              </p:ext>
            </p:extLst>
          </p:nvPr>
        </p:nvGraphicFramePr>
        <p:xfrm>
          <a:off x="5970755" y="1598919"/>
          <a:ext cx="4660900" cy="16078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60382896"/>
                    </a:ext>
                  </a:extLst>
                </a:gridCol>
                <a:gridCol w="2057400">
                  <a:extLst>
                    <a:ext uri="{9D8B030D-6E8A-4147-A177-3AD203B41FA5}">
                      <a16:colId xmlns:a16="http://schemas.microsoft.com/office/drawing/2014/main" val="2500118555"/>
                    </a:ext>
                  </a:extLst>
                </a:gridCol>
                <a:gridCol w="406400">
                  <a:extLst>
                    <a:ext uri="{9D8B030D-6E8A-4147-A177-3AD203B41FA5}">
                      <a16:colId xmlns:a16="http://schemas.microsoft.com/office/drawing/2014/main" val="1231693474"/>
                    </a:ext>
                  </a:extLst>
                </a:gridCol>
                <a:gridCol w="381000">
                  <a:extLst>
                    <a:ext uri="{9D8B030D-6E8A-4147-A177-3AD203B41FA5}">
                      <a16:colId xmlns:a16="http://schemas.microsoft.com/office/drawing/2014/main" val="3417835759"/>
                    </a:ext>
                  </a:extLst>
                </a:gridCol>
                <a:gridCol w="660400">
                  <a:extLst>
                    <a:ext uri="{9D8B030D-6E8A-4147-A177-3AD203B41FA5}">
                      <a16:colId xmlns:a16="http://schemas.microsoft.com/office/drawing/2014/main" val="764532264"/>
                    </a:ext>
                  </a:extLst>
                </a:gridCol>
                <a:gridCol w="381000">
                  <a:extLst>
                    <a:ext uri="{9D8B030D-6E8A-4147-A177-3AD203B41FA5}">
                      <a16:colId xmlns:a16="http://schemas.microsoft.com/office/drawing/2014/main" val="1975994571"/>
                    </a:ext>
                  </a:extLst>
                </a:gridCol>
              </a:tblGrid>
              <a:tr h="236220">
                <a:tc>
                  <a:txBody>
                    <a:bodyPr/>
                    <a:lstStyle/>
                    <a:p>
                      <a:pPr algn="l" fontAlgn="ctr"/>
                      <a:r>
                        <a:rPr lang="en-US" sz="1100" u="none" strike="noStrike">
                          <a:effectLst/>
                        </a:rPr>
                        <a:t>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32424570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05615231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MainPageContorller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98992171"/>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ShelfContorller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65846484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ShelfHasContrller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20822167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SucuclentsController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77263124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185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247</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088870419"/>
                  </a:ext>
                </a:extLst>
              </a:tr>
            </a:tbl>
          </a:graphicData>
        </a:graphic>
      </p:graphicFrame>
      <p:graphicFrame>
        <p:nvGraphicFramePr>
          <p:cNvPr id="21" name="表 20">
            <a:extLst>
              <a:ext uri="{FF2B5EF4-FFF2-40B4-BE49-F238E27FC236}">
                <a16:creationId xmlns:a16="http://schemas.microsoft.com/office/drawing/2014/main" id="{FE5F5395-144E-48FC-BDDC-AEAF072637F3}"/>
              </a:ext>
            </a:extLst>
          </p:cNvPr>
          <p:cNvGraphicFramePr>
            <a:graphicFrameLocks noGrp="1"/>
          </p:cNvGraphicFramePr>
          <p:nvPr>
            <p:extLst>
              <p:ext uri="{D42A27DB-BD31-4B8C-83A1-F6EECF244321}">
                <p14:modId xmlns:p14="http://schemas.microsoft.com/office/powerpoint/2010/main" val="1707318824"/>
              </p:ext>
            </p:extLst>
          </p:nvPr>
        </p:nvGraphicFramePr>
        <p:xfrm>
          <a:off x="842211" y="4576086"/>
          <a:ext cx="4660900" cy="1864895"/>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36929985"/>
                    </a:ext>
                  </a:extLst>
                </a:gridCol>
                <a:gridCol w="2057400">
                  <a:extLst>
                    <a:ext uri="{9D8B030D-6E8A-4147-A177-3AD203B41FA5}">
                      <a16:colId xmlns:a16="http://schemas.microsoft.com/office/drawing/2014/main" val="1879057600"/>
                    </a:ext>
                  </a:extLst>
                </a:gridCol>
                <a:gridCol w="406400">
                  <a:extLst>
                    <a:ext uri="{9D8B030D-6E8A-4147-A177-3AD203B41FA5}">
                      <a16:colId xmlns:a16="http://schemas.microsoft.com/office/drawing/2014/main" val="3389914723"/>
                    </a:ext>
                  </a:extLst>
                </a:gridCol>
                <a:gridCol w="381000">
                  <a:extLst>
                    <a:ext uri="{9D8B030D-6E8A-4147-A177-3AD203B41FA5}">
                      <a16:colId xmlns:a16="http://schemas.microsoft.com/office/drawing/2014/main" val="3367322241"/>
                    </a:ext>
                  </a:extLst>
                </a:gridCol>
                <a:gridCol w="660400">
                  <a:extLst>
                    <a:ext uri="{9D8B030D-6E8A-4147-A177-3AD203B41FA5}">
                      <a16:colId xmlns:a16="http://schemas.microsoft.com/office/drawing/2014/main" val="288234191"/>
                    </a:ext>
                  </a:extLst>
                </a:gridCol>
                <a:gridCol w="381000">
                  <a:extLst>
                    <a:ext uri="{9D8B030D-6E8A-4147-A177-3AD203B41FA5}">
                      <a16:colId xmlns:a16="http://schemas.microsoft.com/office/drawing/2014/main" val="3790593042"/>
                    </a:ext>
                  </a:extLst>
                </a:gridCol>
              </a:tblGrid>
              <a:tr h="264695">
                <a:tc>
                  <a:txBody>
                    <a:bodyPr/>
                    <a:lstStyle/>
                    <a:p>
                      <a:pPr algn="l" fontAlgn="ctr"/>
                      <a:r>
                        <a:rPr lang="en-US" sz="1100" u="none" strike="noStrike">
                          <a:effectLst/>
                        </a:rPr>
                        <a:t>Entity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dirty="0">
                          <a:effectLst/>
                        </a:rPr>
                        <a:t>ファイル名</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86107322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53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930604783"/>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439139691"/>
                  </a:ext>
                </a:extLst>
              </a:tr>
              <a:tr h="228600">
                <a:tc>
                  <a:txBody>
                    <a:bodyPr/>
                    <a:lstStyle/>
                    <a:p>
                      <a:pPr algn="l" fontAlgn="ctr"/>
                      <a:r>
                        <a:rPr lang="ja-JP" altLang="en-US" sz="1100" u="none" strike="noStrike" dirty="0">
                          <a:effectLst/>
                        </a:rPr>
                        <a:t>　</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44555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71597484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ShelfHasSucculentId</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865647008"/>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79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035981843"/>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297</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90782125"/>
                  </a:ext>
                </a:extLst>
              </a:tr>
            </a:tbl>
          </a:graphicData>
        </a:graphic>
      </p:graphicFrame>
      <p:graphicFrame>
        <p:nvGraphicFramePr>
          <p:cNvPr id="22" name="表 21">
            <a:extLst>
              <a:ext uri="{FF2B5EF4-FFF2-40B4-BE49-F238E27FC236}">
                <a16:creationId xmlns:a16="http://schemas.microsoft.com/office/drawing/2014/main" id="{7F18DB79-2341-4672-8CA0-6B97EE93BA4B}"/>
              </a:ext>
            </a:extLst>
          </p:cNvPr>
          <p:cNvGraphicFramePr>
            <a:graphicFrameLocks noGrp="1"/>
          </p:cNvGraphicFramePr>
          <p:nvPr>
            <p:extLst>
              <p:ext uri="{D42A27DB-BD31-4B8C-83A1-F6EECF244321}">
                <p14:modId xmlns:p14="http://schemas.microsoft.com/office/powerpoint/2010/main" val="4209609315"/>
              </p:ext>
            </p:extLst>
          </p:nvPr>
        </p:nvGraphicFramePr>
        <p:xfrm>
          <a:off x="842211" y="1636310"/>
          <a:ext cx="4660900" cy="13792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1946670701"/>
                    </a:ext>
                  </a:extLst>
                </a:gridCol>
                <a:gridCol w="2057400">
                  <a:extLst>
                    <a:ext uri="{9D8B030D-6E8A-4147-A177-3AD203B41FA5}">
                      <a16:colId xmlns:a16="http://schemas.microsoft.com/office/drawing/2014/main" val="4262726683"/>
                    </a:ext>
                  </a:extLst>
                </a:gridCol>
                <a:gridCol w="406400">
                  <a:extLst>
                    <a:ext uri="{9D8B030D-6E8A-4147-A177-3AD203B41FA5}">
                      <a16:colId xmlns:a16="http://schemas.microsoft.com/office/drawing/2014/main" val="2662511191"/>
                    </a:ext>
                  </a:extLst>
                </a:gridCol>
                <a:gridCol w="381000">
                  <a:extLst>
                    <a:ext uri="{9D8B030D-6E8A-4147-A177-3AD203B41FA5}">
                      <a16:colId xmlns:a16="http://schemas.microsoft.com/office/drawing/2014/main" val="314807351"/>
                    </a:ext>
                  </a:extLst>
                </a:gridCol>
                <a:gridCol w="660400">
                  <a:extLst>
                    <a:ext uri="{9D8B030D-6E8A-4147-A177-3AD203B41FA5}">
                      <a16:colId xmlns:a16="http://schemas.microsoft.com/office/drawing/2014/main" val="874854321"/>
                    </a:ext>
                  </a:extLst>
                </a:gridCol>
                <a:gridCol w="381000">
                  <a:extLst>
                    <a:ext uri="{9D8B030D-6E8A-4147-A177-3AD203B41FA5}">
                      <a16:colId xmlns:a16="http://schemas.microsoft.com/office/drawing/2014/main" val="2529402505"/>
                    </a:ext>
                  </a:extLst>
                </a:gridCol>
              </a:tblGrid>
              <a:tr h="236220">
                <a:tc>
                  <a:txBody>
                    <a:bodyPr/>
                    <a:lstStyle/>
                    <a:p>
                      <a:pPr algn="l" fontAlgn="ctr"/>
                      <a:r>
                        <a:rPr lang="en-US" sz="1100" u="none" strike="noStrike">
                          <a:effectLst/>
                        </a:rPr>
                        <a:t>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0399455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09473419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18</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20978896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16007797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85237232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81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621847208"/>
                  </a:ext>
                </a:extLst>
              </a:tr>
            </a:tbl>
          </a:graphicData>
        </a:graphic>
      </p:graphicFrame>
      <p:graphicFrame>
        <p:nvGraphicFramePr>
          <p:cNvPr id="23" name="表 22">
            <a:extLst>
              <a:ext uri="{FF2B5EF4-FFF2-40B4-BE49-F238E27FC236}">
                <a16:creationId xmlns:a16="http://schemas.microsoft.com/office/drawing/2014/main" id="{AE182958-40A6-4E40-8CEF-81C90CC416DF}"/>
              </a:ext>
            </a:extLst>
          </p:cNvPr>
          <p:cNvGraphicFramePr>
            <a:graphicFrameLocks noGrp="1"/>
          </p:cNvGraphicFramePr>
          <p:nvPr>
            <p:extLst>
              <p:ext uri="{D42A27DB-BD31-4B8C-83A1-F6EECF244321}">
                <p14:modId xmlns:p14="http://schemas.microsoft.com/office/powerpoint/2010/main" val="3805567486"/>
              </p:ext>
            </p:extLst>
          </p:nvPr>
        </p:nvGraphicFramePr>
        <p:xfrm>
          <a:off x="842211" y="3103992"/>
          <a:ext cx="4660900" cy="1383632"/>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1179465745"/>
                    </a:ext>
                  </a:extLst>
                </a:gridCol>
                <a:gridCol w="2057400">
                  <a:extLst>
                    <a:ext uri="{9D8B030D-6E8A-4147-A177-3AD203B41FA5}">
                      <a16:colId xmlns:a16="http://schemas.microsoft.com/office/drawing/2014/main" val="311516630"/>
                    </a:ext>
                  </a:extLst>
                </a:gridCol>
                <a:gridCol w="406400">
                  <a:extLst>
                    <a:ext uri="{9D8B030D-6E8A-4147-A177-3AD203B41FA5}">
                      <a16:colId xmlns:a16="http://schemas.microsoft.com/office/drawing/2014/main" val="2298829729"/>
                    </a:ext>
                  </a:extLst>
                </a:gridCol>
                <a:gridCol w="381000">
                  <a:extLst>
                    <a:ext uri="{9D8B030D-6E8A-4147-A177-3AD203B41FA5}">
                      <a16:colId xmlns:a16="http://schemas.microsoft.com/office/drawing/2014/main" val="280285832"/>
                    </a:ext>
                  </a:extLst>
                </a:gridCol>
                <a:gridCol w="660400">
                  <a:extLst>
                    <a:ext uri="{9D8B030D-6E8A-4147-A177-3AD203B41FA5}">
                      <a16:colId xmlns:a16="http://schemas.microsoft.com/office/drawing/2014/main" val="3200196434"/>
                    </a:ext>
                  </a:extLst>
                </a:gridCol>
                <a:gridCol w="381000">
                  <a:extLst>
                    <a:ext uri="{9D8B030D-6E8A-4147-A177-3AD203B41FA5}">
                      <a16:colId xmlns:a16="http://schemas.microsoft.com/office/drawing/2014/main" val="662254786"/>
                    </a:ext>
                  </a:extLst>
                </a:gridCol>
              </a:tblGrid>
              <a:tr h="236220">
                <a:tc>
                  <a:txBody>
                    <a:bodyPr/>
                    <a:lstStyle/>
                    <a:p>
                      <a:pPr algn="l" fontAlgn="ctr"/>
                      <a:r>
                        <a:rPr lang="en-US" sz="1100" u="none" strike="noStrike">
                          <a:effectLst/>
                        </a:rPr>
                        <a:t>Serivce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72509635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264949303"/>
                  </a:ext>
                </a:extLst>
              </a:tr>
              <a:tr h="233012">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dirty="0" err="1">
                          <a:effectLst/>
                        </a:rPr>
                        <a:t>ShelfHasSucculentService</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11593494"/>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13096286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91827742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86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133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648585104"/>
                  </a:ext>
                </a:extLst>
              </a:tr>
            </a:tbl>
          </a:graphicData>
        </a:graphic>
      </p:graphicFrame>
      <p:graphicFrame>
        <p:nvGraphicFramePr>
          <p:cNvPr id="24" name="表 23">
            <a:extLst>
              <a:ext uri="{FF2B5EF4-FFF2-40B4-BE49-F238E27FC236}">
                <a16:creationId xmlns:a16="http://schemas.microsoft.com/office/drawing/2014/main" id="{61090809-1D6A-4E66-90B3-9AB391E7489E}"/>
              </a:ext>
            </a:extLst>
          </p:cNvPr>
          <p:cNvGraphicFramePr>
            <a:graphicFrameLocks noGrp="1"/>
          </p:cNvGraphicFramePr>
          <p:nvPr>
            <p:extLst>
              <p:ext uri="{D42A27DB-BD31-4B8C-83A1-F6EECF244321}">
                <p14:modId xmlns:p14="http://schemas.microsoft.com/office/powerpoint/2010/main" val="630508297"/>
              </p:ext>
            </p:extLst>
          </p:nvPr>
        </p:nvGraphicFramePr>
        <p:xfrm>
          <a:off x="5970755" y="3482443"/>
          <a:ext cx="4660900" cy="29794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2645595394"/>
                    </a:ext>
                  </a:extLst>
                </a:gridCol>
                <a:gridCol w="2057400">
                  <a:extLst>
                    <a:ext uri="{9D8B030D-6E8A-4147-A177-3AD203B41FA5}">
                      <a16:colId xmlns:a16="http://schemas.microsoft.com/office/drawing/2014/main" val="1051237976"/>
                    </a:ext>
                  </a:extLst>
                </a:gridCol>
                <a:gridCol w="406400">
                  <a:extLst>
                    <a:ext uri="{9D8B030D-6E8A-4147-A177-3AD203B41FA5}">
                      <a16:colId xmlns:a16="http://schemas.microsoft.com/office/drawing/2014/main" val="3192642847"/>
                    </a:ext>
                  </a:extLst>
                </a:gridCol>
                <a:gridCol w="381000">
                  <a:extLst>
                    <a:ext uri="{9D8B030D-6E8A-4147-A177-3AD203B41FA5}">
                      <a16:colId xmlns:a16="http://schemas.microsoft.com/office/drawing/2014/main" val="3674751725"/>
                    </a:ext>
                  </a:extLst>
                </a:gridCol>
                <a:gridCol w="660400">
                  <a:extLst>
                    <a:ext uri="{9D8B030D-6E8A-4147-A177-3AD203B41FA5}">
                      <a16:colId xmlns:a16="http://schemas.microsoft.com/office/drawing/2014/main" val="1496446788"/>
                    </a:ext>
                  </a:extLst>
                </a:gridCol>
                <a:gridCol w="381000">
                  <a:extLst>
                    <a:ext uri="{9D8B030D-6E8A-4147-A177-3AD203B41FA5}">
                      <a16:colId xmlns:a16="http://schemas.microsoft.com/office/drawing/2014/main" val="3700910356"/>
                    </a:ext>
                  </a:extLst>
                </a:gridCol>
              </a:tblGrid>
              <a:tr h="236220">
                <a:tc>
                  <a:txBody>
                    <a:bodyPr/>
                    <a:lstStyle/>
                    <a:p>
                      <a:pPr algn="l" fontAlgn="ctr"/>
                      <a:r>
                        <a:rPr lang="en-US" sz="1100" u="none" strike="noStrike">
                          <a:effectLst/>
                        </a:rPr>
                        <a:t>templates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4904003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DetectDiary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34622014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DetectSucculent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16733171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60702542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dirty="0" err="1">
                          <a:effectLst/>
                        </a:rPr>
                        <a:t>DiaryWrite</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48360673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MainPage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82552212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MySucculentList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20396669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NewRegistShelf</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460001268"/>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NewRegistSucculents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2252846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PlacedMySucculent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97830261"/>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71922638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87132967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1762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2335</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427072057"/>
                  </a:ext>
                </a:extLst>
              </a:tr>
            </a:tbl>
          </a:graphicData>
        </a:graphic>
      </p:graphicFrame>
    </p:spTree>
    <p:extLst>
      <p:ext uri="{BB962C8B-B14F-4D97-AF65-F5344CB8AC3E}">
        <p14:creationId xmlns:p14="http://schemas.microsoft.com/office/powerpoint/2010/main" val="272991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23131"/>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9585DA8B-B672-444E-96D7-FA125929995F}"/>
              </a:ext>
            </a:extLst>
          </p:cNvPr>
          <p:cNvSpPr txBox="1"/>
          <p:nvPr/>
        </p:nvSpPr>
        <p:spPr>
          <a:xfrm>
            <a:off x="756139" y="895045"/>
            <a:ext cx="2236510" cy="584775"/>
          </a:xfrm>
          <a:prstGeom prst="rect">
            <a:avLst/>
          </a:prstGeom>
          <a:noFill/>
        </p:spPr>
        <p:txBody>
          <a:bodyPr wrap="none" rtlCol="0">
            <a:spAutoFit/>
          </a:bodyPr>
          <a:lstStyle/>
          <a:p>
            <a:r>
              <a:rPr kumimoji="1" lang="ja-JP" altLang="en-US" sz="3200" b="1" dirty="0">
                <a:latin typeface="+mj-lt"/>
              </a:rPr>
              <a:t>テスト</a:t>
            </a:r>
            <a:r>
              <a:rPr lang="ja-JP" altLang="en-US" sz="3200" b="1" dirty="0">
                <a:latin typeface="+mj-lt"/>
              </a:rPr>
              <a:t>工程</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8F87363D-DD1A-4578-AEC3-0DBAB46EEF34}"/>
              </a:ext>
            </a:extLst>
          </p:cNvPr>
          <p:cNvSpPr txBox="1"/>
          <p:nvPr/>
        </p:nvSpPr>
        <p:spPr>
          <a:xfrm>
            <a:off x="756139" y="1680040"/>
            <a:ext cx="10802815" cy="1754326"/>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テスト工程の目的</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完成したものがちゃんと動くかを確認するための行い</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　→プログラム中のバグや欠陥箇所を把握して修正する工程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　　これは、最終的な品質の向上にもつながる。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テスト工程の全体図</a:t>
            </a:r>
            <a:endParaRPr lang="en-US" altLang="ja-JP" dirty="0">
              <a:latin typeface="メイリオ" panose="020B0604030504040204" pitchFamily="50" charset="-128"/>
              <a:ea typeface="メイリオ" panose="020B0604030504040204" pitchFamily="50" charset="-128"/>
            </a:endParaRPr>
          </a:p>
        </p:txBody>
      </p:sp>
      <p:grpSp>
        <p:nvGrpSpPr>
          <p:cNvPr id="26" name="グループ化 25">
            <a:extLst>
              <a:ext uri="{FF2B5EF4-FFF2-40B4-BE49-F238E27FC236}">
                <a16:creationId xmlns:a16="http://schemas.microsoft.com/office/drawing/2014/main" id="{895B1934-174C-48E4-96F0-BF5354B52D08}"/>
              </a:ext>
            </a:extLst>
          </p:cNvPr>
          <p:cNvGrpSpPr/>
          <p:nvPr/>
        </p:nvGrpSpPr>
        <p:grpSpPr>
          <a:xfrm>
            <a:off x="1068001" y="3616490"/>
            <a:ext cx="7617533" cy="2137460"/>
            <a:chOff x="1525202" y="3634586"/>
            <a:chExt cx="6591668" cy="1849605"/>
          </a:xfrm>
        </p:grpSpPr>
        <p:grpSp>
          <p:nvGrpSpPr>
            <p:cNvPr id="10" name="グループ化 9">
              <a:extLst>
                <a:ext uri="{FF2B5EF4-FFF2-40B4-BE49-F238E27FC236}">
                  <a16:creationId xmlns:a16="http://schemas.microsoft.com/office/drawing/2014/main" id="{58D3FE95-2C43-45B4-9180-D6A0614B1DB2}"/>
                </a:ext>
              </a:extLst>
            </p:cNvPr>
            <p:cNvGrpSpPr/>
            <p:nvPr/>
          </p:nvGrpSpPr>
          <p:grpSpPr>
            <a:xfrm>
              <a:off x="2842259" y="3634586"/>
              <a:ext cx="5274611" cy="1849605"/>
              <a:chOff x="3520440" y="4633102"/>
              <a:chExt cx="4389120" cy="1539097"/>
            </a:xfrm>
          </p:grpSpPr>
          <p:sp>
            <p:nvSpPr>
              <p:cNvPr id="6" name="正方形/長方形 5">
                <a:extLst>
                  <a:ext uri="{FF2B5EF4-FFF2-40B4-BE49-F238E27FC236}">
                    <a16:creationId xmlns:a16="http://schemas.microsoft.com/office/drawing/2014/main" id="{E2912544-C421-4C4B-83CE-A83775A14363}"/>
                  </a:ext>
                </a:extLst>
              </p:cNvPr>
              <p:cNvSpPr/>
              <p:nvPr/>
            </p:nvSpPr>
            <p:spPr>
              <a:xfrm>
                <a:off x="3520440" y="5787188"/>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単体テスト</a:t>
                </a:r>
              </a:p>
            </p:txBody>
          </p:sp>
          <p:sp>
            <p:nvSpPr>
              <p:cNvPr id="14" name="正方形/長方形 13">
                <a:extLst>
                  <a:ext uri="{FF2B5EF4-FFF2-40B4-BE49-F238E27FC236}">
                    <a16:creationId xmlns:a16="http://schemas.microsoft.com/office/drawing/2014/main" id="{6888E269-06D3-4946-B0B7-48939A5249C9}"/>
                  </a:ext>
                </a:extLst>
              </p:cNvPr>
              <p:cNvSpPr/>
              <p:nvPr/>
            </p:nvSpPr>
            <p:spPr>
              <a:xfrm>
                <a:off x="4617720" y="5395257"/>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結合テスト</a:t>
                </a:r>
              </a:p>
            </p:txBody>
          </p:sp>
          <p:sp>
            <p:nvSpPr>
              <p:cNvPr id="16" name="正方形/長方形 15">
                <a:extLst>
                  <a:ext uri="{FF2B5EF4-FFF2-40B4-BE49-F238E27FC236}">
                    <a16:creationId xmlns:a16="http://schemas.microsoft.com/office/drawing/2014/main" id="{F2E284A1-BD13-4580-909A-A1CD2D11C96E}"/>
                  </a:ext>
                </a:extLst>
              </p:cNvPr>
              <p:cNvSpPr/>
              <p:nvPr/>
            </p:nvSpPr>
            <p:spPr>
              <a:xfrm>
                <a:off x="5715000" y="5018113"/>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t>システムテスト</a:t>
                </a:r>
              </a:p>
            </p:txBody>
          </p:sp>
          <p:sp>
            <p:nvSpPr>
              <p:cNvPr id="19" name="正方形/長方形 18">
                <a:extLst>
                  <a:ext uri="{FF2B5EF4-FFF2-40B4-BE49-F238E27FC236}">
                    <a16:creationId xmlns:a16="http://schemas.microsoft.com/office/drawing/2014/main" id="{BCE1065E-D25C-4668-BF57-AEFFE376BB7B}"/>
                  </a:ext>
                </a:extLst>
              </p:cNvPr>
              <p:cNvSpPr/>
              <p:nvPr/>
            </p:nvSpPr>
            <p:spPr>
              <a:xfrm>
                <a:off x="6812280" y="4633102"/>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受入テスト</a:t>
                </a:r>
              </a:p>
            </p:txBody>
          </p:sp>
          <p:sp>
            <p:nvSpPr>
              <p:cNvPr id="8" name="矢印: 上向き折線 7">
                <a:extLst>
                  <a:ext uri="{FF2B5EF4-FFF2-40B4-BE49-F238E27FC236}">
                    <a16:creationId xmlns:a16="http://schemas.microsoft.com/office/drawing/2014/main" id="{380ABE4E-EDBC-4464-A41B-3530BDBF546F}"/>
                  </a:ext>
                </a:extLst>
              </p:cNvPr>
              <p:cNvSpPr/>
              <p:nvPr/>
            </p:nvSpPr>
            <p:spPr>
              <a:xfrm>
                <a:off x="4831373" y="5828566"/>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上向き折線 21">
                <a:extLst>
                  <a:ext uri="{FF2B5EF4-FFF2-40B4-BE49-F238E27FC236}">
                    <a16:creationId xmlns:a16="http://schemas.microsoft.com/office/drawing/2014/main" id="{2CC3912C-13ED-449E-A56D-F19601E47B4E}"/>
                  </a:ext>
                </a:extLst>
              </p:cNvPr>
              <p:cNvSpPr/>
              <p:nvPr/>
            </p:nvSpPr>
            <p:spPr>
              <a:xfrm>
                <a:off x="5959133" y="5433434"/>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向き折線 22">
                <a:extLst>
                  <a:ext uri="{FF2B5EF4-FFF2-40B4-BE49-F238E27FC236}">
                    <a16:creationId xmlns:a16="http://schemas.microsoft.com/office/drawing/2014/main" id="{A01AAA54-CC97-4F81-81B7-3AC933106281}"/>
                  </a:ext>
                </a:extLst>
              </p:cNvPr>
              <p:cNvSpPr/>
              <p:nvPr/>
            </p:nvSpPr>
            <p:spPr>
              <a:xfrm>
                <a:off x="7105650" y="5043064"/>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四角形: 角を丸くする 12">
              <a:extLst>
                <a:ext uri="{FF2B5EF4-FFF2-40B4-BE49-F238E27FC236}">
                  <a16:creationId xmlns:a16="http://schemas.microsoft.com/office/drawing/2014/main" id="{B73634FE-50EA-4ABA-8F3A-A811A75A32EE}"/>
                </a:ext>
              </a:extLst>
            </p:cNvPr>
            <p:cNvSpPr/>
            <p:nvPr/>
          </p:nvSpPr>
          <p:spPr>
            <a:xfrm>
              <a:off x="1525202" y="3634586"/>
              <a:ext cx="1249680" cy="1349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システム</a:t>
              </a:r>
              <a:endParaRPr kumimoji="1" lang="en-US" altLang="ja-JP" dirty="0"/>
            </a:p>
            <a:p>
              <a:pPr algn="ctr"/>
              <a:r>
                <a:rPr kumimoji="1" lang="ja-JP" altLang="en-US" dirty="0"/>
                <a:t>製造過程</a:t>
              </a:r>
            </a:p>
          </p:txBody>
        </p:sp>
        <p:sp>
          <p:nvSpPr>
            <p:cNvPr id="25" name="矢印: 上向き折線 24">
              <a:extLst>
                <a:ext uri="{FF2B5EF4-FFF2-40B4-BE49-F238E27FC236}">
                  <a16:creationId xmlns:a16="http://schemas.microsoft.com/office/drawing/2014/main" id="{4FD2E858-1B75-4877-BC83-A33860CB05ED}"/>
                </a:ext>
              </a:extLst>
            </p:cNvPr>
            <p:cNvSpPr/>
            <p:nvPr/>
          </p:nvSpPr>
          <p:spPr>
            <a:xfrm rot="5400000">
              <a:off x="2172344" y="4917656"/>
              <a:ext cx="419099" cy="64881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楕円 26">
            <a:extLst>
              <a:ext uri="{FF2B5EF4-FFF2-40B4-BE49-F238E27FC236}">
                <a16:creationId xmlns:a16="http://schemas.microsoft.com/office/drawing/2014/main" id="{E6B347AA-11E8-49F6-A425-B11A9FB147E1}"/>
              </a:ext>
            </a:extLst>
          </p:cNvPr>
          <p:cNvSpPr/>
          <p:nvPr/>
        </p:nvSpPr>
        <p:spPr>
          <a:xfrm>
            <a:off x="2381579" y="5023397"/>
            <a:ext cx="1942792" cy="980968"/>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1D9788B3-2CC6-4DA9-945C-88931507FB3C}"/>
              </a:ext>
            </a:extLst>
          </p:cNvPr>
          <p:cNvSpPr/>
          <p:nvPr/>
        </p:nvSpPr>
        <p:spPr>
          <a:xfrm>
            <a:off x="9191388" y="3434298"/>
            <a:ext cx="2634971" cy="155959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メイリオ" panose="020B0604030504040204" pitchFamily="50" charset="-128"/>
                <a:ea typeface="メイリオ" panose="020B0604030504040204" pitchFamily="50" charset="-128"/>
              </a:rPr>
              <a:t>今回の制作ではこの工程のみテストを行った</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自分がテスト工程までを</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踏まえた製造だと思っていなかったのが原因</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cxnSp>
        <p:nvCxnSpPr>
          <p:cNvPr id="33" name="コネクタ: 曲線 32">
            <a:extLst>
              <a:ext uri="{FF2B5EF4-FFF2-40B4-BE49-F238E27FC236}">
                <a16:creationId xmlns:a16="http://schemas.microsoft.com/office/drawing/2014/main" id="{374ED799-B844-4C09-A2CB-26D9386DD13A}"/>
              </a:ext>
            </a:extLst>
          </p:cNvPr>
          <p:cNvCxnSpPr>
            <a:cxnSpLocks/>
            <a:stCxn id="27" idx="4"/>
          </p:cNvCxnSpPr>
          <p:nvPr/>
        </p:nvCxnSpPr>
        <p:spPr>
          <a:xfrm rot="5400000" flipH="1" flipV="1">
            <a:off x="5377034" y="2190012"/>
            <a:ext cx="1790294" cy="5838412"/>
          </a:xfrm>
          <a:prstGeom prst="curvedConnector4">
            <a:avLst>
              <a:gd name="adj1" fmla="val -12769"/>
              <a:gd name="adj2" fmla="val 8181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344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290FD3F1-D74A-4B9F-B4E3-EE13B88863EF}"/>
              </a:ext>
            </a:extLst>
          </p:cNvPr>
          <p:cNvSpPr txBox="1"/>
          <p:nvPr/>
        </p:nvSpPr>
        <p:spPr>
          <a:xfrm>
            <a:off x="756139" y="895045"/>
            <a:ext cx="2236510" cy="584775"/>
          </a:xfrm>
          <a:prstGeom prst="rect">
            <a:avLst/>
          </a:prstGeom>
          <a:noFill/>
        </p:spPr>
        <p:txBody>
          <a:bodyPr wrap="none" rtlCol="0">
            <a:spAutoFit/>
          </a:bodyPr>
          <a:lstStyle/>
          <a:p>
            <a:r>
              <a:rPr lang="ja-JP" altLang="en-US" sz="3200" b="1" dirty="0">
                <a:latin typeface="+mj-lt"/>
              </a:rPr>
              <a:t>単体テスト</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96028FFE-DF27-4B1C-8ECB-593D925611CD}"/>
              </a:ext>
            </a:extLst>
          </p:cNvPr>
          <p:cNvSpPr txBox="1"/>
          <p:nvPr/>
        </p:nvSpPr>
        <p:spPr>
          <a:xfrm>
            <a:off x="756139" y="1680040"/>
            <a:ext cx="10802815" cy="203132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単体テストでテスト項目を洗い出し</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テストが不十分な中で、今後のための反省点として</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テスト項目の洗い出しをする際に軸にする考え方</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A7479EE2-057B-47D1-B243-60093200E31A}"/>
              </a:ext>
            </a:extLst>
          </p:cNvPr>
          <p:cNvSpPr/>
          <p:nvPr/>
        </p:nvSpPr>
        <p:spPr>
          <a:xfrm>
            <a:off x="2920083" y="2610905"/>
            <a:ext cx="5765095" cy="382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正常に入力したものが正常に動く</a:t>
            </a:r>
          </a:p>
        </p:txBody>
      </p:sp>
      <p:sp>
        <p:nvSpPr>
          <p:cNvPr id="14" name="四角形: 角を丸くする 13">
            <a:extLst>
              <a:ext uri="{FF2B5EF4-FFF2-40B4-BE49-F238E27FC236}">
                <a16:creationId xmlns:a16="http://schemas.microsoft.com/office/drawing/2014/main" id="{85293D6F-E3FB-4189-9E5E-6FEC67C4D203}"/>
              </a:ext>
            </a:extLst>
          </p:cNvPr>
          <p:cNvSpPr/>
          <p:nvPr/>
        </p:nvSpPr>
        <p:spPr>
          <a:xfrm>
            <a:off x="2920082" y="3166091"/>
            <a:ext cx="5765095" cy="382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異常</a:t>
            </a:r>
            <a:r>
              <a:rPr kumimoji="1" lang="ja-JP" altLang="en-US" b="1" dirty="0"/>
              <a:t>に入力したものを異常だと認識する</a:t>
            </a:r>
          </a:p>
        </p:txBody>
      </p:sp>
      <p:grpSp>
        <p:nvGrpSpPr>
          <p:cNvPr id="33" name="グループ化 32">
            <a:extLst>
              <a:ext uri="{FF2B5EF4-FFF2-40B4-BE49-F238E27FC236}">
                <a16:creationId xmlns:a16="http://schemas.microsoft.com/office/drawing/2014/main" id="{FB02263C-8A1B-40D1-86AA-308FCA597E71}"/>
              </a:ext>
            </a:extLst>
          </p:cNvPr>
          <p:cNvGrpSpPr/>
          <p:nvPr/>
        </p:nvGrpSpPr>
        <p:grpSpPr>
          <a:xfrm>
            <a:off x="965243" y="3945666"/>
            <a:ext cx="4678680" cy="2377440"/>
            <a:chOff x="416603" y="3773472"/>
            <a:chExt cx="4678680" cy="2377440"/>
          </a:xfrm>
        </p:grpSpPr>
        <p:sp>
          <p:nvSpPr>
            <p:cNvPr id="32" name="四角形: 角を丸くする 31">
              <a:extLst>
                <a:ext uri="{FF2B5EF4-FFF2-40B4-BE49-F238E27FC236}">
                  <a16:creationId xmlns:a16="http://schemas.microsoft.com/office/drawing/2014/main" id="{3BB07B66-356E-4E0B-828F-D7182F90E13B}"/>
                </a:ext>
              </a:extLst>
            </p:cNvPr>
            <p:cNvSpPr/>
            <p:nvPr/>
          </p:nvSpPr>
          <p:spPr>
            <a:xfrm>
              <a:off x="416603" y="3773472"/>
              <a:ext cx="4678680" cy="2377440"/>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F6658CF9-E1B9-4136-A203-066FAB12F3D3}"/>
                </a:ext>
              </a:extLst>
            </p:cNvPr>
            <p:cNvGrpSpPr/>
            <p:nvPr/>
          </p:nvGrpSpPr>
          <p:grpSpPr>
            <a:xfrm>
              <a:off x="579120" y="3928381"/>
              <a:ext cx="4053840" cy="1269035"/>
              <a:chOff x="7766304" y="860425"/>
              <a:chExt cx="4053840" cy="1269035"/>
            </a:xfrm>
          </p:grpSpPr>
          <p:pic>
            <p:nvPicPr>
              <p:cNvPr id="10" name="図 9">
                <a:extLst>
                  <a:ext uri="{FF2B5EF4-FFF2-40B4-BE49-F238E27FC236}">
                    <a16:creationId xmlns:a16="http://schemas.microsoft.com/office/drawing/2014/main" id="{2ADE7DCA-675C-4D04-BEA4-F081A5391867}"/>
                  </a:ext>
                </a:extLst>
              </p:cNvPr>
              <p:cNvPicPr>
                <a:picLocks noChangeAspect="1"/>
              </p:cNvPicPr>
              <p:nvPr/>
            </p:nvPicPr>
            <p:blipFill>
              <a:blip r:embed="rId8"/>
              <a:stretch>
                <a:fillRect/>
              </a:stretch>
            </p:blipFill>
            <p:spPr>
              <a:xfrm>
                <a:off x="7822223" y="940975"/>
                <a:ext cx="3848100" cy="1126223"/>
              </a:xfrm>
              <a:prstGeom prst="rect">
                <a:avLst/>
              </a:prstGeom>
            </p:spPr>
          </p:pic>
          <p:sp>
            <p:nvSpPr>
              <p:cNvPr id="13" name="正方形/長方形 12">
                <a:extLst>
                  <a:ext uri="{FF2B5EF4-FFF2-40B4-BE49-F238E27FC236}">
                    <a16:creationId xmlns:a16="http://schemas.microsoft.com/office/drawing/2014/main" id="{A6BBD9C4-71C5-417E-B97E-0C806BC97B7A}"/>
                  </a:ext>
                </a:extLst>
              </p:cNvPr>
              <p:cNvSpPr/>
              <p:nvPr/>
            </p:nvSpPr>
            <p:spPr>
              <a:xfrm>
                <a:off x="7766304" y="860425"/>
                <a:ext cx="4053840" cy="126903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1E3A8CB-7017-4F6E-B9A6-7B21581135E7}"/>
                  </a:ext>
                </a:extLst>
              </p:cNvPr>
              <p:cNvSpPr/>
              <p:nvPr/>
            </p:nvSpPr>
            <p:spPr>
              <a:xfrm>
                <a:off x="8430768" y="1312438"/>
                <a:ext cx="1469136" cy="7362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5D2BB1C-E7BA-483D-87EF-BE10A1E81BBC}"/>
                </a:ext>
              </a:extLst>
            </p:cNvPr>
            <p:cNvGrpSpPr/>
            <p:nvPr/>
          </p:nvGrpSpPr>
          <p:grpSpPr>
            <a:xfrm>
              <a:off x="2210116" y="4487516"/>
              <a:ext cx="2663551" cy="1529515"/>
              <a:chOff x="9579985" y="1625015"/>
              <a:chExt cx="2053880" cy="940358"/>
            </a:xfrm>
          </p:grpSpPr>
          <p:pic>
            <p:nvPicPr>
              <p:cNvPr id="19" name="図 18">
                <a:extLst>
                  <a:ext uri="{FF2B5EF4-FFF2-40B4-BE49-F238E27FC236}">
                    <a16:creationId xmlns:a16="http://schemas.microsoft.com/office/drawing/2014/main" id="{6C567653-6AEB-45EA-B918-68184142915F}"/>
                  </a:ext>
                </a:extLst>
              </p:cNvPr>
              <p:cNvPicPr>
                <a:picLocks noChangeAspect="1"/>
              </p:cNvPicPr>
              <p:nvPr/>
            </p:nvPicPr>
            <p:blipFill>
              <a:blip r:embed="rId9"/>
              <a:stretch>
                <a:fillRect/>
              </a:stretch>
            </p:blipFill>
            <p:spPr>
              <a:xfrm>
                <a:off x="9579985" y="1653485"/>
                <a:ext cx="2053880" cy="911888"/>
              </a:xfrm>
              <a:prstGeom prst="rect">
                <a:avLst/>
              </a:prstGeom>
            </p:spPr>
          </p:pic>
          <p:sp>
            <p:nvSpPr>
              <p:cNvPr id="21" name="正方形/長方形 20">
                <a:extLst>
                  <a:ext uri="{FF2B5EF4-FFF2-40B4-BE49-F238E27FC236}">
                    <a16:creationId xmlns:a16="http://schemas.microsoft.com/office/drawing/2014/main" id="{AD903DEF-18F8-4E11-A60E-9A27C710B0EB}"/>
                  </a:ext>
                </a:extLst>
              </p:cNvPr>
              <p:cNvSpPr/>
              <p:nvPr/>
            </p:nvSpPr>
            <p:spPr>
              <a:xfrm>
                <a:off x="9597357" y="1625015"/>
                <a:ext cx="2036508" cy="91707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51322DF-DD05-4702-AF2A-329AC6D35EB4}"/>
                </a:ext>
              </a:extLst>
            </p:cNvPr>
            <p:cNvCxnSpPr>
              <a:cxnSpLocks/>
            </p:cNvCxnSpPr>
            <p:nvPr/>
          </p:nvCxnSpPr>
          <p:spPr>
            <a:xfrm>
              <a:off x="1270264" y="5079025"/>
              <a:ext cx="982579" cy="9001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4CDA72F-0B60-4CBB-9A2C-8265DBB91B71}"/>
                </a:ext>
              </a:extLst>
            </p:cNvPr>
            <p:cNvCxnSpPr>
              <a:cxnSpLocks/>
            </p:cNvCxnSpPr>
            <p:nvPr/>
          </p:nvCxnSpPr>
          <p:spPr>
            <a:xfrm>
              <a:off x="2712720" y="4386566"/>
              <a:ext cx="2059220" cy="94087"/>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8" name="コネクタ: 曲線 37">
            <a:extLst>
              <a:ext uri="{FF2B5EF4-FFF2-40B4-BE49-F238E27FC236}">
                <a16:creationId xmlns:a16="http://schemas.microsoft.com/office/drawing/2014/main" id="{8BC12071-BE6D-490D-8D34-BB871BBA4EA2}"/>
              </a:ext>
            </a:extLst>
          </p:cNvPr>
          <p:cNvCxnSpPr>
            <a:stCxn id="6" idx="1"/>
            <a:endCxn id="32" idx="0"/>
          </p:cNvCxnSpPr>
          <p:nvPr/>
        </p:nvCxnSpPr>
        <p:spPr>
          <a:xfrm rot="10800000" flipH="1" flipV="1">
            <a:off x="2920083" y="2802402"/>
            <a:ext cx="384500" cy="1143264"/>
          </a:xfrm>
          <a:prstGeom prst="curvedConnector4">
            <a:avLst>
              <a:gd name="adj1" fmla="val -134762"/>
              <a:gd name="adj2" fmla="val 69706"/>
            </a:avLst>
          </a:prstGeom>
          <a:ln w="38100"/>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082D7768-CC76-49C6-A16B-63952EB4416E}"/>
              </a:ext>
            </a:extLst>
          </p:cNvPr>
          <p:cNvSpPr/>
          <p:nvPr/>
        </p:nvSpPr>
        <p:spPr>
          <a:xfrm>
            <a:off x="5929538" y="3911585"/>
            <a:ext cx="4678680" cy="2377440"/>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ja-JP" altLang="en-US" sz="1400" dirty="0">
                <a:solidFill>
                  <a:schemeClr val="tx1"/>
                </a:solidFill>
                <a:latin typeface="メイリオ" panose="020B0604030504040204" pitchFamily="50" charset="-128"/>
                <a:ea typeface="メイリオ" panose="020B0604030504040204" pitchFamily="50" charset="-128"/>
              </a:rPr>
              <a:t>例えば</a:t>
            </a:r>
            <a:r>
              <a:rPr kumimoji="1" lang="en-US" altLang="ja-JP" sz="1400" dirty="0">
                <a:solidFill>
                  <a:schemeClr val="tx1"/>
                </a:solidFill>
                <a:latin typeface="メイリオ" panose="020B0604030504040204" pitchFamily="50" charset="-128"/>
                <a:ea typeface="メイリオ" panose="020B0604030504040204" pitchFamily="50" charset="-128"/>
              </a:rPr>
              <a:t>…</a:t>
            </a:r>
          </a:p>
          <a:p>
            <a:pPr algn="just"/>
            <a:r>
              <a:rPr lang="ja-JP" altLang="en-US" sz="1400" dirty="0">
                <a:solidFill>
                  <a:schemeClr val="tx1"/>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DB</a:t>
            </a:r>
            <a:r>
              <a:rPr lang="ja-JP" altLang="en-US" sz="1400" dirty="0">
                <a:solidFill>
                  <a:schemeClr val="tx1"/>
                </a:solidFill>
                <a:latin typeface="メイリオ" panose="020B0604030504040204" pitchFamily="50" charset="-128"/>
                <a:ea typeface="メイリオ" panose="020B0604030504040204" pitchFamily="50" charset="-128"/>
              </a:rPr>
              <a:t>に設定されている文字数より多く入力する</a:t>
            </a:r>
            <a:endParaRPr lang="en-US" altLang="ja-JP" sz="1400" dirty="0">
              <a:solidFill>
                <a:schemeClr val="tx1"/>
              </a:solidFill>
              <a:latin typeface="メイリオ" panose="020B0604030504040204" pitchFamily="50" charset="-128"/>
              <a:ea typeface="メイリオ" panose="020B0604030504040204" pitchFamily="50" charset="-128"/>
            </a:endParaRPr>
          </a:p>
          <a:p>
            <a:pPr algn="just"/>
            <a:r>
              <a:rPr kumimoji="1" lang="ja-JP" altLang="en-US" sz="1400" dirty="0">
                <a:solidFill>
                  <a:schemeClr val="tx1"/>
                </a:solidFill>
                <a:latin typeface="メイリオ" panose="020B0604030504040204" pitchFamily="50" charset="-128"/>
                <a:ea typeface="メイリオ" panose="020B0604030504040204" pitchFamily="50" charset="-128"/>
              </a:rPr>
              <a:t>　→そのままでもエラーページにも飛ぶ</a:t>
            </a:r>
            <a:endParaRPr lang="en-US" altLang="ja-JP" sz="1400" dirty="0">
              <a:solidFill>
                <a:schemeClr val="tx1"/>
              </a:solidFill>
              <a:latin typeface="メイリオ" panose="020B0604030504040204" pitchFamily="50" charset="-128"/>
              <a:ea typeface="メイリオ" panose="020B0604030504040204" pitchFamily="50" charset="-128"/>
            </a:endParaRPr>
          </a:p>
          <a:p>
            <a:pPr lvl="1" algn="just"/>
            <a:r>
              <a:rPr lang="ja-JP" altLang="en-US" sz="1400" dirty="0">
                <a:solidFill>
                  <a:schemeClr val="tx1"/>
                </a:solidFill>
                <a:latin typeface="メイリオ" panose="020B0604030504040204" pitchFamily="50" charset="-128"/>
                <a:ea typeface="メイリオ" panose="020B0604030504040204" pitchFamily="50" charset="-128"/>
              </a:rPr>
              <a:t>→これを予めアラートをするようにプログラムを組むほうが好ましい</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cxnSp>
        <p:nvCxnSpPr>
          <p:cNvPr id="45" name="コネクタ: 曲線 44">
            <a:extLst>
              <a:ext uri="{FF2B5EF4-FFF2-40B4-BE49-F238E27FC236}">
                <a16:creationId xmlns:a16="http://schemas.microsoft.com/office/drawing/2014/main" id="{30E65906-F1F6-4F49-925B-1BE6EFF1EEAC}"/>
              </a:ext>
            </a:extLst>
          </p:cNvPr>
          <p:cNvCxnSpPr>
            <a:cxnSpLocks/>
            <a:stCxn id="14" idx="3"/>
          </p:cNvCxnSpPr>
          <p:nvPr/>
        </p:nvCxnSpPr>
        <p:spPr>
          <a:xfrm flipH="1">
            <a:off x="8268879" y="3357588"/>
            <a:ext cx="416298" cy="553999"/>
          </a:xfrm>
          <a:prstGeom prst="curvedConnector4">
            <a:avLst>
              <a:gd name="adj1" fmla="val -54913"/>
              <a:gd name="adj2" fmla="val 6728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95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3" name="テキスト ボックス 12">
            <a:extLst>
              <a:ext uri="{FF2B5EF4-FFF2-40B4-BE49-F238E27FC236}">
                <a16:creationId xmlns:a16="http://schemas.microsoft.com/office/drawing/2014/main" id="{97F0CDFA-37D7-492C-A3AD-CADA111DB1FD}"/>
              </a:ext>
            </a:extLst>
          </p:cNvPr>
          <p:cNvSpPr txBox="1"/>
          <p:nvPr/>
        </p:nvSpPr>
        <p:spPr>
          <a:xfrm>
            <a:off x="756139" y="1680040"/>
            <a:ext cx="10802815" cy="452431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システムのプログラム的視点の全体図からテスト項目を確認する</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人の目には見えていない、システム間のデータのやり取りがきちんとされているかを</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人が認識できるように、こういったシステム図を作成して</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プログラムの可視化から、テスト項目を作成することも重要だと考えている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→今回は発表の時間の都合上、その図は作成できていないが、今後必ずテスト工程の業務は</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やると思うので、今の自分のシステムで一度制作して、どんなものか理解をしておきたい。</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1598E9E5-BBF9-4EC7-8EAE-991B57966EB0}"/>
              </a:ext>
            </a:extLst>
          </p:cNvPr>
          <p:cNvSpPr txBox="1"/>
          <p:nvPr/>
        </p:nvSpPr>
        <p:spPr>
          <a:xfrm>
            <a:off x="756139" y="895045"/>
            <a:ext cx="2236510" cy="584775"/>
          </a:xfrm>
          <a:prstGeom prst="rect">
            <a:avLst/>
          </a:prstGeom>
          <a:noFill/>
        </p:spPr>
        <p:txBody>
          <a:bodyPr wrap="none" rtlCol="0">
            <a:spAutoFit/>
          </a:bodyPr>
          <a:lstStyle/>
          <a:p>
            <a:r>
              <a:rPr lang="ja-JP" altLang="en-US" sz="3200" b="1" dirty="0">
                <a:latin typeface="+mj-lt"/>
              </a:rPr>
              <a:t>単体テスト</a:t>
            </a:r>
            <a:endParaRPr kumimoji="1" lang="ja-JP" altLang="en-US" sz="3200" b="1" dirty="0">
              <a:latin typeface="+mj-lt"/>
            </a:endParaRPr>
          </a:p>
        </p:txBody>
      </p:sp>
      <p:grpSp>
        <p:nvGrpSpPr>
          <p:cNvPr id="57" name="グループ化 56">
            <a:extLst>
              <a:ext uri="{FF2B5EF4-FFF2-40B4-BE49-F238E27FC236}">
                <a16:creationId xmlns:a16="http://schemas.microsoft.com/office/drawing/2014/main" id="{1B146A26-F95C-49B5-A6E8-797FF2BD7961}"/>
              </a:ext>
            </a:extLst>
          </p:cNvPr>
          <p:cNvGrpSpPr/>
          <p:nvPr/>
        </p:nvGrpSpPr>
        <p:grpSpPr>
          <a:xfrm>
            <a:off x="2359948" y="2876092"/>
            <a:ext cx="6815118" cy="2466208"/>
            <a:chOff x="1430308" y="3747798"/>
            <a:chExt cx="6815118" cy="2419017"/>
          </a:xfrm>
        </p:grpSpPr>
        <p:sp>
          <p:nvSpPr>
            <p:cNvPr id="22" name="四角形: 角を丸くする 21">
              <a:extLst>
                <a:ext uri="{FF2B5EF4-FFF2-40B4-BE49-F238E27FC236}">
                  <a16:creationId xmlns:a16="http://schemas.microsoft.com/office/drawing/2014/main" id="{EBBE8AD7-941E-49ED-A3A0-4759BACACC48}"/>
                </a:ext>
              </a:extLst>
            </p:cNvPr>
            <p:cNvSpPr/>
            <p:nvPr/>
          </p:nvSpPr>
          <p:spPr>
            <a:xfrm>
              <a:off x="1430308" y="3904231"/>
              <a:ext cx="6815118" cy="2262584"/>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dirty="0"/>
            </a:p>
          </p:txBody>
        </p:sp>
        <p:sp>
          <p:nvSpPr>
            <p:cNvPr id="23" name="正方形/長方形 22">
              <a:extLst>
                <a:ext uri="{FF2B5EF4-FFF2-40B4-BE49-F238E27FC236}">
                  <a16:creationId xmlns:a16="http://schemas.microsoft.com/office/drawing/2014/main" id="{516FECA6-03C6-4874-A133-D0658F871FF0}"/>
                </a:ext>
              </a:extLst>
            </p:cNvPr>
            <p:cNvSpPr/>
            <p:nvPr/>
          </p:nvSpPr>
          <p:spPr>
            <a:xfrm>
              <a:off x="1670873" y="4117044"/>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新規登録</a:t>
              </a:r>
              <a:endParaRPr kumimoji="1" lang="ja-JP" altLang="en-US" sz="1600" dirty="0"/>
            </a:p>
          </p:txBody>
        </p:sp>
        <p:sp>
          <p:nvSpPr>
            <p:cNvPr id="24" name="正方形/長方形 23">
              <a:extLst>
                <a:ext uri="{FF2B5EF4-FFF2-40B4-BE49-F238E27FC236}">
                  <a16:creationId xmlns:a16="http://schemas.microsoft.com/office/drawing/2014/main" id="{9B7133E2-0AC7-4273-ADAA-57288F3072AD}"/>
                </a:ext>
              </a:extLst>
            </p:cNvPr>
            <p:cNvSpPr/>
            <p:nvPr/>
          </p:nvSpPr>
          <p:spPr>
            <a:xfrm>
              <a:off x="1670873" y="5379579"/>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多肉植物の配置</a:t>
              </a:r>
            </a:p>
          </p:txBody>
        </p:sp>
        <p:sp>
          <p:nvSpPr>
            <p:cNvPr id="25" name="正方形/長方形 24">
              <a:extLst>
                <a:ext uri="{FF2B5EF4-FFF2-40B4-BE49-F238E27FC236}">
                  <a16:creationId xmlns:a16="http://schemas.microsoft.com/office/drawing/2014/main" id="{2CA21AE7-2E15-4056-8953-82FEB2CBCC0D}"/>
                </a:ext>
              </a:extLst>
            </p:cNvPr>
            <p:cNvSpPr/>
            <p:nvPr/>
          </p:nvSpPr>
          <p:spPr>
            <a:xfrm>
              <a:off x="4131205" y="4120226"/>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26" name="正方形/長方形 25">
              <a:extLst>
                <a:ext uri="{FF2B5EF4-FFF2-40B4-BE49-F238E27FC236}">
                  <a16:creationId xmlns:a16="http://schemas.microsoft.com/office/drawing/2014/main" id="{B770CE02-257D-4052-B06B-597E99384318}"/>
                </a:ext>
              </a:extLst>
            </p:cNvPr>
            <p:cNvSpPr/>
            <p:nvPr/>
          </p:nvSpPr>
          <p:spPr>
            <a:xfrm>
              <a:off x="4131205" y="5379579"/>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配置リスト</a:t>
              </a:r>
              <a:endParaRPr kumimoji="1" lang="ja-JP" altLang="en-US" sz="1600" dirty="0"/>
            </a:p>
          </p:txBody>
        </p:sp>
        <p:sp>
          <p:nvSpPr>
            <p:cNvPr id="27" name="正方形/長方形 26">
              <a:extLst>
                <a:ext uri="{FF2B5EF4-FFF2-40B4-BE49-F238E27FC236}">
                  <a16:creationId xmlns:a16="http://schemas.microsoft.com/office/drawing/2014/main" id="{DDD5CF45-96AC-43FE-8B4C-C69F558A654B}"/>
                </a:ext>
              </a:extLst>
            </p:cNvPr>
            <p:cNvSpPr/>
            <p:nvPr/>
          </p:nvSpPr>
          <p:spPr>
            <a:xfrm>
              <a:off x="6315433" y="4117044"/>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詳細情報</a:t>
              </a:r>
              <a:endParaRPr kumimoji="1" lang="ja-JP" altLang="en-US" sz="1600" dirty="0"/>
            </a:p>
          </p:txBody>
        </p:sp>
        <p:cxnSp>
          <p:nvCxnSpPr>
            <p:cNvPr id="28" name="直線コネクタ 27">
              <a:extLst>
                <a:ext uri="{FF2B5EF4-FFF2-40B4-BE49-F238E27FC236}">
                  <a16:creationId xmlns:a16="http://schemas.microsoft.com/office/drawing/2014/main" id="{F642CDA0-51A6-4160-9509-7F02567BAAA8}"/>
                </a:ext>
              </a:extLst>
            </p:cNvPr>
            <p:cNvCxnSpPr>
              <a:cxnSpLocks/>
            </p:cNvCxnSpPr>
            <p:nvPr/>
          </p:nvCxnSpPr>
          <p:spPr>
            <a:xfrm>
              <a:off x="3376703" y="4356034"/>
              <a:ext cx="75190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603770E-F49D-4058-B7C8-4380BAB598E1}"/>
                </a:ext>
              </a:extLst>
            </p:cNvPr>
            <p:cNvCxnSpPr>
              <a:cxnSpLocks/>
            </p:cNvCxnSpPr>
            <p:nvPr/>
          </p:nvCxnSpPr>
          <p:spPr>
            <a:xfrm>
              <a:off x="3376703" y="5666372"/>
              <a:ext cx="75190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C74E1E-56EF-462D-AC25-4BC24C93A801}"/>
                </a:ext>
              </a:extLst>
            </p:cNvPr>
            <p:cNvCxnSpPr>
              <a:cxnSpLocks/>
            </p:cNvCxnSpPr>
            <p:nvPr/>
          </p:nvCxnSpPr>
          <p:spPr>
            <a:xfrm>
              <a:off x="5837035" y="4397704"/>
              <a:ext cx="476752"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0EA481FD-86FE-4A60-A77C-B2F821B23066}"/>
                </a:ext>
              </a:extLst>
            </p:cNvPr>
            <p:cNvSpPr/>
            <p:nvPr/>
          </p:nvSpPr>
          <p:spPr>
            <a:xfrm>
              <a:off x="1873166" y="3747798"/>
              <a:ext cx="1336780" cy="286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多肉植物</a:t>
              </a:r>
            </a:p>
          </p:txBody>
        </p:sp>
        <p:sp>
          <p:nvSpPr>
            <p:cNvPr id="38" name="矢印: 下 37">
              <a:extLst>
                <a:ext uri="{FF2B5EF4-FFF2-40B4-BE49-F238E27FC236}">
                  <a16:creationId xmlns:a16="http://schemas.microsoft.com/office/drawing/2014/main" id="{FE15E3E2-FA28-4D92-8116-AFB48FECF869}"/>
                </a:ext>
              </a:extLst>
            </p:cNvPr>
            <p:cNvSpPr/>
            <p:nvPr/>
          </p:nvSpPr>
          <p:spPr>
            <a:xfrm>
              <a:off x="2354580" y="4823795"/>
              <a:ext cx="327660" cy="41876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a16="http://schemas.microsoft.com/office/drawing/2014/main" id="{3A850B11-D978-4E80-B691-3BB355713E19}"/>
                </a:ext>
              </a:extLst>
            </p:cNvPr>
            <p:cNvSpPr/>
            <p:nvPr/>
          </p:nvSpPr>
          <p:spPr>
            <a:xfrm>
              <a:off x="2740801" y="4765907"/>
              <a:ext cx="1426951" cy="509551"/>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多肉植物の名前</a:t>
              </a:r>
              <a:endParaRPr lang="en-US" altLang="ja-JP" sz="1200" b="1" dirty="0">
                <a:solidFill>
                  <a:schemeClr val="tx1"/>
                </a:solidFill>
              </a:endParaRPr>
            </a:p>
            <a:p>
              <a:pPr algn="ctr"/>
              <a:r>
                <a:rPr lang="ja-JP" altLang="en-US" sz="1200" b="1" dirty="0">
                  <a:solidFill>
                    <a:schemeClr val="tx1"/>
                  </a:solidFill>
                </a:rPr>
                <a:t>が共有される</a:t>
              </a:r>
              <a:endParaRPr kumimoji="1" lang="ja-JP" altLang="en-US" sz="1200" b="1" dirty="0">
                <a:solidFill>
                  <a:schemeClr val="tx1"/>
                </a:solidFill>
              </a:endParaRPr>
            </a:p>
          </p:txBody>
        </p:sp>
        <p:sp>
          <p:nvSpPr>
            <p:cNvPr id="50" name="楕円 49">
              <a:extLst>
                <a:ext uri="{FF2B5EF4-FFF2-40B4-BE49-F238E27FC236}">
                  <a16:creationId xmlns:a16="http://schemas.microsoft.com/office/drawing/2014/main" id="{D5ABAE5B-C329-46FE-AC22-D9A0F1BCA442}"/>
                </a:ext>
              </a:extLst>
            </p:cNvPr>
            <p:cNvSpPr/>
            <p:nvPr/>
          </p:nvSpPr>
          <p:spPr>
            <a:xfrm>
              <a:off x="2057487" y="4590376"/>
              <a:ext cx="2511648" cy="86300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52" name="コネクタ: 曲線 51">
              <a:extLst>
                <a:ext uri="{FF2B5EF4-FFF2-40B4-BE49-F238E27FC236}">
                  <a16:creationId xmlns:a16="http://schemas.microsoft.com/office/drawing/2014/main" id="{CA89C207-7046-44AA-A0A6-202A6CD46DD3}"/>
                </a:ext>
              </a:extLst>
            </p:cNvPr>
            <p:cNvCxnSpPr>
              <a:cxnSpLocks/>
              <a:stCxn id="50" idx="6"/>
              <a:endCxn id="53" idx="1"/>
            </p:cNvCxnSpPr>
            <p:nvPr/>
          </p:nvCxnSpPr>
          <p:spPr>
            <a:xfrm flipV="1">
              <a:off x="4569135" y="5015841"/>
              <a:ext cx="268732" cy="6040"/>
            </a:xfrm>
            <a:prstGeom prst="curved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四角形: 角を丸くする 52">
              <a:extLst>
                <a:ext uri="{FF2B5EF4-FFF2-40B4-BE49-F238E27FC236}">
                  <a16:creationId xmlns:a16="http://schemas.microsoft.com/office/drawing/2014/main" id="{0A613609-176C-4C0E-AE17-C5AFD9672C08}"/>
                </a:ext>
              </a:extLst>
            </p:cNvPr>
            <p:cNvSpPr/>
            <p:nvPr/>
          </p:nvSpPr>
          <p:spPr>
            <a:xfrm>
              <a:off x="4837867" y="4853722"/>
              <a:ext cx="1705830" cy="324238"/>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結合テスト</a:t>
              </a:r>
            </a:p>
          </p:txBody>
        </p:sp>
      </p:grpSp>
    </p:spTree>
    <p:extLst>
      <p:ext uri="{BB962C8B-B14F-4D97-AF65-F5344CB8AC3E}">
        <p14:creationId xmlns:p14="http://schemas.microsoft.com/office/powerpoint/2010/main" val="3980889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開発を終えて</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72313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220A3359-1042-4D66-95E2-EC72AFF7EB0B}"/>
              </a:ext>
            </a:extLst>
          </p:cNvPr>
          <p:cNvSpPr txBox="1"/>
          <p:nvPr/>
        </p:nvSpPr>
        <p:spPr>
          <a:xfrm>
            <a:off x="756139" y="895045"/>
            <a:ext cx="1415772" cy="584775"/>
          </a:xfrm>
          <a:prstGeom prst="rect">
            <a:avLst/>
          </a:prstGeom>
          <a:noFill/>
        </p:spPr>
        <p:txBody>
          <a:bodyPr wrap="none" rtlCol="0">
            <a:spAutoFit/>
          </a:bodyPr>
          <a:lstStyle/>
          <a:p>
            <a:r>
              <a:rPr kumimoji="1" lang="ja-JP" altLang="en-US" sz="3200" b="1" dirty="0">
                <a:latin typeface="+mj-lt"/>
              </a:rPr>
              <a:t>改善点</a:t>
            </a:r>
          </a:p>
        </p:txBody>
      </p:sp>
      <p:sp>
        <p:nvSpPr>
          <p:cNvPr id="6" name="テキスト ボックス 5">
            <a:extLst>
              <a:ext uri="{FF2B5EF4-FFF2-40B4-BE49-F238E27FC236}">
                <a16:creationId xmlns:a16="http://schemas.microsoft.com/office/drawing/2014/main" id="{D17BB427-3FAC-431B-8C5A-B5CA83D18466}"/>
              </a:ext>
            </a:extLst>
          </p:cNvPr>
          <p:cNvSpPr txBox="1"/>
          <p:nvPr/>
        </p:nvSpPr>
        <p:spPr>
          <a:xfrm>
            <a:off x="756139" y="1680040"/>
            <a:ext cx="10802815" cy="5078313"/>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画像の形式</a:t>
            </a:r>
            <a:endParaRPr lang="en-US" altLang="ja-JP" b="1" u="sng"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外観の写真の形式が</a:t>
            </a:r>
            <a:r>
              <a:rPr lang="en-US" altLang="ja-JP" dirty="0">
                <a:latin typeface="メイリオ" panose="020B0604030504040204" pitchFamily="50" charset="-128"/>
                <a:ea typeface="メイリオ" panose="020B0604030504040204" pitchFamily="50" charset="-128"/>
              </a:rPr>
              <a:t> .jpg</a:t>
            </a:r>
            <a:r>
              <a:rPr lang="ja-JP" altLang="en-US" dirty="0">
                <a:latin typeface="メイリオ" panose="020B0604030504040204" pitchFamily="50" charset="-128"/>
                <a:ea typeface="メイリオ" panose="020B0604030504040204" pitchFamily="50" charset="-128"/>
              </a:rPr>
              <a:t> しか対応していないこと</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→これは右のソースコードの　が原因</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ファイル名までは共通で</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追加で画像の形式をプルダウン式で選択して</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保存するときに“ファイル名　＋　画像形式”　とすれ改善できると考える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詳細情報のテキスト表示</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文字が並んでいるだけで改行がないため見づらい</a:t>
            </a:r>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MySQL</a:t>
            </a:r>
            <a:r>
              <a:rPr lang="ja-JP" altLang="en-US" dirty="0">
                <a:latin typeface="メイリオ" panose="020B0604030504040204" pitchFamily="50" charset="-128"/>
                <a:ea typeface="メイリオ" panose="020B0604030504040204" pitchFamily="50" charset="-128"/>
              </a:rPr>
              <a:t>では</a:t>
            </a:r>
            <a:r>
              <a:rPr lang="en-US" altLang="ja-JP" dirty="0">
                <a:latin typeface="メイリオ" panose="020B0604030504040204" pitchFamily="50" charset="-128"/>
                <a:ea typeface="メイリオ" panose="020B0604030504040204" pitchFamily="50" charset="-128"/>
              </a:rPr>
              <a:t>”r/n/”</a:t>
            </a:r>
            <a:r>
              <a:rPr lang="ja-JP" altLang="en-US" dirty="0">
                <a:latin typeface="メイリオ" panose="020B0604030504040204" pitchFamily="50" charset="-128"/>
                <a:ea typeface="メイリオ" panose="020B0604030504040204" pitchFamily="50" charset="-128"/>
              </a:rPr>
              <a:t>と入力すると改行と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認識される。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ユーザー側の改行の操作と言えば</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Enter</a:t>
            </a:r>
            <a:r>
              <a:rPr lang="ja-JP" altLang="en-US" dirty="0">
                <a:latin typeface="メイリオ" panose="020B0604030504040204" pitchFamily="50" charset="-128"/>
                <a:ea typeface="メイリオ" panose="020B0604030504040204" pitchFamily="50" charset="-128"/>
              </a:rPr>
              <a:t>」だが</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どのようにしてシステム側がその改行の</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操作を理解するかが重要だと思う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0EA3EEF8-3857-499A-8209-D1990AE073E8}"/>
              </a:ext>
            </a:extLst>
          </p:cNvPr>
          <p:cNvGrpSpPr/>
          <p:nvPr/>
        </p:nvGrpSpPr>
        <p:grpSpPr>
          <a:xfrm>
            <a:off x="6320183" y="1358490"/>
            <a:ext cx="3390972" cy="1186339"/>
            <a:chOff x="6855070" y="1250318"/>
            <a:chExt cx="4103076" cy="1186339"/>
          </a:xfrm>
        </p:grpSpPr>
        <p:pic>
          <p:nvPicPr>
            <p:cNvPr id="10" name="図 9">
              <a:extLst>
                <a:ext uri="{FF2B5EF4-FFF2-40B4-BE49-F238E27FC236}">
                  <a16:creationId xmlns:a16="http://schemas.microsoft.com/office/drawing/2014/main" id="{9D075AD4-666B-483A-B911-BAC9D610BBD6}"/>
                </a:ext>
              </a:extLst>
            </p:cNvPr>
            <p:cNvPicPr>
              <a:picLocks noChangeAspect="1"/>
            </p:cNvPicPr>
            <p:nvPr/>
          </p:nvPicPr>
          <p:blipFill>
            <a:blip r:embed="rId8"/>
            <a:stretch>
              <a:fillRect/>
            </a:stretch>
          </p:blipFill>
          <p:spPr>
            <a:xfrm>
              <a:off x="6869365" y="1336805"/>
              <a:ext cx="4088781" cy="1028965"/>
            </a:xfrm>
            <a:prstGeom prst="rect">
              <a:avLst/>
            </a:prstGeom>
          </p:spPr>
        </p:pic>
        <p:sp>
          <p:nvSpPr>
            <p:cNvPr id="12" name="正方形/長方形 11">
              <a:extLst>
                <a:ext uri="{FF2B5EF4-FFF2-40B4-BE49-F238E27FC236}">
                  <a16:creationId xmlns:a16="http://schemas.microsoft.com/office/drawing/2014/main" id="{AF30857F-1D83-4E79-ADD2-67BC0E734793}"/>
                </a:ext>
              </a:extLst>
            </p:cNvPr>
            <p:cNvSpPr/>
            <p:nvPr/>
          </p:nvSpPr>
          <p:spPr>
            <a:xfrm>
              <a:off x="6855070" y="1250318"/>
              <a:ext cx="4103076" cy="118633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3B44832-3AD2-4C36-87E3-F7BAE8826AC5}"/>
                </a:ext>
              </a:extLst>
            </p:cNvPr>
            <p:cNvSpPr/>
            <p:nvPr/>
          </p:nvSpPr>
          <p:spPr>
            <a:xfrm>
              <a:off x="9792678" y="1812934"/>
              <a:ext cx="1080468" cy="19397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50C13FBA-C42A-4323-8115-A14FACCA9426}"/>
              </a:ext>
            </a:extLst>
          </p:cNvPr>
          <p:cNvSpPr/>
          <p:nvPr/>
        </p:nvSpPr>
        <p:spPr>
          <a:xfrm>
            <a:off x="4764957" y="2219676"/>
            <a:ext cx="157471" cy="21820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C1D31FF-3800-4D9E-AC2B-31B0A5A337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3927" y="2702664"/>
            <a:ext cx="3184923" cy="1585825"/>
          </a:xfrm>
          <a:prstGeom prst="rect">
            <a:avLst/>
          </a:prstGeom>
        </p:spPr>
      </p:pic>
      <p:sp>
        <p:nvSpPr>
          <p:cNvPr id="21" name="正方形/長方形 20">
            <a:extLst>
              <a:ext uri="{FF2B5EF4-FFF2-40B4-BE49-F238E27FC236}">
                <a16:creationId xmlns:a16="http://schemas.microsoft.com/office/drawing/2014/main" id="{2777E191-BC2E-45CD-BC2E-A4BF991B2250}"/>
              </a:ext>
            </a:extLst>
          </p:cNvPr>
          <p:cNvSpPr/>
          <p:nvPr/>
        </p:nvSpPr>
        <p:spPr>
          <a:xfrm>
            <a:off x="8767183" y="2687990"/>
            <a:ext cx="3324814" cy="161474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A849076-D29D-4D91-8C4D-1E53A5522EC4}"/>
              </a:ext>
            </a:extLst>
          </p:cNvPr>
          <p:cNvSpPr/>
          <p:nvPr/>
        </p:nvSpPr>
        <p:spPr>
          <a:xfrm rot="4435068">
            <a:off x="8896455" y="2341344"/>
            <a:ext cx="716768" cy="396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540C6188-A1CF-4790-9A83-7E0F96D33588}"/>
              </a:ext>
            </a:extLst>
          </p:cNvPr>
          <p:cNvGrpSpPr/>
          <p:nvPr/>
        </p:nvGrpSpPr>
        <p:grpSpPr>
          <a:xfrm>
            <a:off x="5535203" y="4555010"/>
            <a:ext cx="5166151" cy="1543346"/>
            <a:chOff x="5410151" y="4414338"/>
            <a:chExt cx="5166151" cy="1543346"/>
          </a:xfrm>
        </p:grpSpPr>
        <p:pic>
          <p:nvPicPr>
            <p:cNvPr id="22" name="図 21">
              <a:extLst>
                <a:ext uri="{FF2B5EF4-FFF2-40B4-BE49-F238E27FC236}">
                  <a16:creationId xmlns:a16="http://schemas.microsoft.com/office/drawing/2014/main" id="{E1797CAB-EE08-46A0-91E5-4505C11A03B8}"/>
                </a:ext>
              </a:extLst>
            </p:cNvPr>
            <p:cNvPicPr>
              <a:picLocks noChangeAspect="1"/>
            </p:cNvPicPr>
            <p:nvPr/>
          </p:nvPicPr>
          <p:blipFill>
            <a:blip r:embed="rId10"/>
            <a:stretch>
              <a:fillRect/>
            </a:stretch>
          </p:blipFill>
          <p:spPr>
            <a:xfrm>
              <a:off x="5428784" y="4433628"/>
              <a:ext cx="5078994" cy="1524056"/>
            </a:xfrm>
            <a:prstGeom prst="rect">
              <a:avLst/>
            </a:prstGeom>
          </p:spPr>
        </p:pic>
        <p:sp>
          <p:nvSpPr>
            <p:cNvPr id="23" name="正方形/長方形 22">
              <a:extLst>
                <a:ext uri="{FF2B5EF4-FFF2-40B4-BE49-F238E27FC236}">
                  <a16:creationId xmlns:a16="http://schemas.microsoft.com/office/drawing/2014/main" id="{E34E0E4E-2BC2-4D01-BEC4-EBC03AA3CE15}"/>
                </a:ext>
              </a:extLst>
            </p:cNvPr>
            <p:cNvSpPr/>
            <p:nvPr/>
          </p:nvSpPr>
          <p:spPr>
            <a:xfrm>
              <a:off x="5495992" y="5055782"/>
              <a:ext cx="4928948" cy="74442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sz="2000"/>
            </a:p>
          </p:txBody>
        </p:sp>
        <p:sp>
          <p:nvSpPr>
            <p:cNvPr id="24" name="正方形/長方形 23">
              <a:extLst>
                <a:ext uri="{FF2B5EF4-FFF2-40B4-BE49-F238E27FC236}">
                  <a16:creationId xmlns:a16="http://schemas.microsoft.com/office/drawing/2014/main" id="{FE61263F-EE18-48D7-BBA2-EA684DCCBAAE}"/>
                </a:ext>
              </a:extLst>
            </p:cNvPr>
            <p:cNvSpPr/>
            <p:nvPr/>
          </p:nvSpPr>
          <p:spPr>
            <a:xfrm>
              <a:off x="5410151" y="4414338"/>
              <a:ext cx="5166151" cy="146795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p>
          </p:txBody>
        </p:sp>
      </p:grpSp>
    </p:spTree>
    <p:extLst>
      <p:ext uri="{BB962C8B-B14F-4D97-AF65-F5344CB8AC3E}">
        <p14:creationId xmlns:p14="http://schemas.microsoft.com/office/powerpoint/2010/main" val="2095961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148AAA97-26C3-447A-BF6E-8C403580811E}"/>
              </a:ext>
            </a:extLst>
          </p:cNvPr>
          <p:cNvSpPr txBox="1"/>
          <p:nvPr/>
        </p:nvSpPr>
        <p:spPr>
          <a:xfrm>
            <a:off x="756139" y="895045"/>
            <a:ext cx="1415772" cy="584775"/>
          </a:xfrm>
          <a:prstGeom prst="rect">
            <a:avLst/>
          </a:prstGeom>
          <a:noFill/>
        </p:spPr>
        <p:txBody>
          <a:bodyPr wrap="none" rtlCol="0">
            <a:spAutoFit/>
          </a:bodyPr>
          <a:lstStyle/>
          <a:p>
            <a:r>
              <a:rPr kumimoji="1" lang="ja-JP" altLang="en-US" sz="3200" b="1" dirty="0">
                <a:latin typeface="+mj-lt"/>
              </a:rPr>
              <a:t>改善点</a:t>
            </a:r>
          </a:p>
        </p:txBody>
      </p:sp>
      <p:sp>
        <p:nvSpPr>
          <p:cNvPr id="12" name="テキスト ボックス 11">
            <a:extLst>
              <a:ext uri="{FF2B5EF4-FFF2-40B4-BE49-F238E27FC236}">
                <a16:creationId xmlns:a16="http://schemas.microsoft.com/office/drawing/2014/main" id="{6C313065-6418-4D3A-8D3E-A17C602DDFB4}"/>
              </a:ext>
            </a:extLst>
          </p:cNvPr>
          <p:cNvSpPr txBox="1"/>
          <p:nvPr/>
        </p:nvSpPr>
        <p:spPr>
          <a:xfrm>
            <a:off x="756139" y="1680040"/>
            <a:ext cx="10802815" cy="4524315"/>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多肉植物の配置の設定</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リストを見ると、もしかしたらそこから植物の移動を考えるかもしれない</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そのための再配置をするための“設定”のボタンがない</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これはボタンを作って</a:t>
            </a:r>
            <a:r>
              <a:rPr lang="en-US" altLang="ja-JP" dirty="0">
                <a:latin typeface="メイリオ" panose="020B0604030504040204" pitchFamily="50" charset="-128"/>
                <a:ea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rPr>
              <a:t>を再編成するように指示をするだけなので、比較的簡単</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多肉植物の種類が</a:t>
            </a:r>
            <a:r>
              <a:rPr lang="en-US" altLang="ja-JP" b="1" u="sng" dirty="0">
                <a:latin typeface="メイリオ" panose="020B0604030504040204" pitchFamily="50" charset="-128"/>
                <a:ea typeface="メイリオ" panose="020B0604030504040204" pitchFamily="50" charset="-128"/>
              </a:rPr>
              <a:t>300</a:t>
            </a:r>
            <a:r>
              <a:rPr lang="ja-JP" altLang="en-US" b="1" u="sng" dirty="0">
                <a:latin typeface="メイリオ" panose="020B0604030504040204" pitchFamily="50" charset="-128"/>
                <a:ea typeface="メイリオ" panose="020B0604030504040204" pitchFamily="50" charset="-128"/>
              </a:rPr>
              <a:t>種類を超えたら</a:t>
            </a:r>
            <a:r>
              <a:rPr lang="en-US" altLang="ja-JP" b="1" u="sng" dirty="0">
                <a:latin typeface="メイリオ" panose="020B0604030504040204" pitchFamily="50" charset="-128"/>
                <a:ea typeface="メイリオ" panose="020B0604030504040204" pitchFamily="50" charset="-128"/>
              </a:rPr>
              <a:t>…</a:t>
            </a:r>
          </a:p>
          <a:p>
            <a:pPr lvl="1"/>
            <a:r>
              <a:rPr lang="ja-JP" altLang="en-US" dirty="0">
                <a:latin typeface="メイリオ" panose="020B0604030504040204" pitchFamily="50" charset="-128"/>
                <a:ea typeface="メイリオ" panose="020B0604030504040204" pitchFamily="50" charset="-128"/>
              </a:rPr>
              <a:t>多肉植物の配置の時に、すでに</a:t>
            </a:r>
            <a:r>
              <a:rPr lang="en-US" altLang="ja-JP" dirty="0">
                <a:latin typeface="メイリオ" panose="020B0604030504040204" pitchFamily="50" charset="-128"/>
                <a:ea typeface="メイリオ" panose="020B0604030504040204" pitchFamily="50" charset="-128"/>
              </a:rPr>
              <a:t>300</a:t>
            </a:r>
            <a:r>
              <a:rPr lang="ja-JP" altLang="en-US" dirty="0">
                <a:latin typeface="メイリオ" panose="020B0604030504040204" pitchFamily="50" charset="-128"/>
                <a:ea typeface="メイリオ" panose="020B0604030504040204" pitchFamily="50" charset="-128"/>
              </a:rPr>
              <a:t>種類登録していた場合</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プルダウンのリストから、該当する植物を探すのは面倒</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プルダウンの欄を入力できるようにして、名前を入力していくと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候補がどんどん少なくなっていくようなシステムを搭載すれば解決できる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DEB94606-63DE-4B57-B43F-00DFF0AAF54A}"/>
              </a:ext>
            </a:extLst>
          </p:cNvPr>
          <p:cNvGrpSpPr/>
          <p:nvPr/>
        </p:nvGrpSpPr>
        <p:grpSpPr>
          <a:xfrm>
            <a:off x="10380961" y="2228358"/>
            <a:ext cx="1609393" cy="1666122"/>
            <a:chOff x="10667179" y="2308873"/>
            <a:chExt cx="1043354" cy="1234804"/>
          </a:xfrm>
        </p:grpSpPr>
        <p:pic>
          <p:nvPicPr>
            <p:cNvPr id="13" name="図 12">
              <a:extLst>
                <a:ext uri="{FF2B5EF4-FFF2-40B4-BE49-F238E27FC236}">
                  <a16:creationId xmlns:a16="http://schemas.microsoft.com/office/drawing/2014/main" id="{C861A44A-6B9A-4943-8150-BF7D71DDBDEC}"/>
                </a:ext>
              </a:extLst>
            </p:cNvPr>
            <p:cNvPicPr>
              <a:picLocks noChangeAspect="1"/>
            </p:cNvPicPr>
            <p:nvPr/>
          </p:nvPicPr>
          <p:blipFill rotWithShape="1">
            <a:blip r:embed="rId8">
              <a:extLst>
                <a:ext uri="{28A0092B-C50C-407E-A947-70E740481C1C}">
                  <a14:useLocalDpi xmlns:a14="http://schemas.microsoft.com/office/drawing/2010/main" val="0"/>
                </a:ext>
              </a:extLst>
            </a:blip>
            <a:srcRect l="73635" t="18076" r="10846" b="44844"/>
            <a:stretch/>
          </p:blipFill>
          <p:spPr>
            <a:xfrm>
              <a:off x="10667179" y="2308873"/>
              <a:ext cx="1043354" cy="1234804"/>
            </a:xfrm>
            <a:prstGeom prst="rect">
              <a:avLst/>
            </a:prstGeom>
          </p:spPr>
        </p:pic>
        <p:sp>
          <p:nvSpPr>
            <p:cNvPr id="6" name="正方形/長方形 5">
              <a:extLst>
                <a:ext uri="{FF2B5EF4-FFF2-40B4-BE49-F238E27FC236}">
                  <a16:creationId xmlns:a16="http://schemas.microsoft.com/office/drawing/2014/main" id="{4CE75517-9A4E-4BD7-8311-AC5AAE3A793C}"/>
                </a:ext>
              </a:extLst>
            </p:cNvPr>
            <p:cNvSpPr/>
            <p:nvPr/>
          </p:nvSpPr>
          <p:spPr>
            <a:xfrm>
              <a:off x="11148646" y="2863752"/>
              <a:ext cx="359508" cy="125046"/>
            </a:xfrm>
            <a:prstGeom prst="rect">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設定</a:t>
              </a:r>
            </a:p>
          </p:txBody>
        </p:sp>
      </p:grpSp>
      <p:grpSp>
        <p:nvGrpSpPr>
          <p:cNvPr id="14" name="グループ化 13">
            <a:extLst>
              <a:ext uri="{FF2B5EF4-FFF2-40B4-BE49-F238E27FC236}">
                <a16:creationId xmlns:a16="http://schemas.microsoft.com/office/drawing/2014/main" id="{A2A9CE89-585F-43B9-B243-B745448A1153}"/>
              </a:ext>
            </a:extLst>
          </p:cNvPr>
          <p:cNvGrpSpPr/>
          <p:nvPr/>
        </p:nvGrpSpPr>
        <p:grpSpPr>
          <a:xfrm>
            <a:off x="8923685" y="1604219"/>
            <a:ext cx="3066669" cy="630722"/>
            <a:chOff x="5625551" y="2308873"/>
            <a:chExt cx="4965546" cy="1234804"/>
          </a:xfrm>
        </p:grpSpPr>
        <p:pic>
          <p:nvPicPr>
            <p:cNvPr id="16" name="図 15">
              <a:extLst>
                <a:ext uri="{FF2B5EF4-FFF2-40B4-BE49-F238E27FC236}">
                  <a16:creationId xmlns:a16="http://schemas.microsoft.com/office/drawing/2014/main" id="{75341BEE-9206-4ACB-A115-9160FAE2DAC0}"/>
                </a:ext>
              </a:extLst>
            </p:cNvPr>
            <p:cNvPicPr>
              <a:picLocks noChangeAspect="1"/>
            </p:cNvPicPr>
            <p:nvPr/>
          </p:nvPicPr>
          <p:blipFill rotWithShape="1">
            <a:blip r:embed="rId8">
              <a:extLst>
                <a:ext uri="{28A0092B-C50C-407E-A947-70E740481C1C}">
                  <a14:useLocalDpi xmlns:a14="http://schemas.microsoft.com/office/drawing/2010/main" val="0"/>
                </a:ext>
              </a:extLst>
            </a:blip>
            <a:srcRect l="15296" t="18076" r="10846" b="44844"/>
            <a:stretch/>
          </p:blipFill>
          <p:spPr>
            <a:xfrm>
              <a:off x="5625551" y="2308873"/>
              <a:ext cx="4965546" cy="1234804"/>
            </a:xfrm>
            <a:prstGeom prst="rect">
              <a:avLst/>
            </a:prstGeom>
          </p:spPr>
        </p:pic>
        <p:sp>
          <p:nvSpPr>
            <p:cNvPr id="10" name="楕円 9">
              <a:extLst>
                <a:ext uri="{FF2B5EF4-FFF2-40B4-BE49-F238E27FC236}">
                  <a16:creationId xmlns:a16="http://schemas.microsoft.com/office/drawing/2014/main" id="{3ABAFBDC-3BC1-4457-8BAC-FB3D041A6795}"/>
                </a:ext>
              </a:extLst>
            </p:cNvPr>
            <p:cNvSpPr/>
            <p:nvPr/>
          </p:nvSpPr>
          <p:spPr>
            <a:xfrm>
              <a:off x="9903655" y="2785129"/>
              <a:ext cx="575369" cy="2497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EF8F7655-EB44-41F9-B85C-77E1290B443A}"/>
              </a:ext>
            </a:extLst>
          </p:cNvPr>
          <p:cNvSpPr/>
          <p:nvPr/>
        </p:nvSpPr>
        <p:spPr>
          <a:xfrm>
            <a:off x="10380961" y="2243294"/>
            <a:ext cx="1664735" cy="16511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7E2E15A-8446-4008-BDEC-8B401AA62FB1}"/>
              </a:ext>
            </a:extLst>
          </p:cNvPr>
          <p:cNvSpPr/>
          <p:nvPr/>
        </p:nvSpPr>
        <p:spPr>
          <a:xfrm>
            <a:off x="11339006" y="1676213"/>
            <a:ext cx="626189" cy="4669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C0EF6B0D-083E-4C69-8728-DFBD78FFA95C}"/>
              </a:ext>
            </a:extLst>
          </p:cNvPr>
          <p:cNvCxnSpPr>
            <a:cxnSpLocks/>
          </p:cNvCxnSpPr>
          <p:nvPr/>
        </p:nvCxnSpPr>
        <p:spPr>
          <a:xfrm flipH="1">
            <a:off x="10325620" y="1676213"/>
            <a:ext cx="1013386" cy="5886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EA5B54F-1D8D-4904-8722-2B1E4096E8CD}"/>
              </a:ext>
            </a:extLst>
          </p:cNvPr>
          <p:cNvCxnSpPr>
            <a:cxnSpLocks/>
          </p:cNvCxnSpPr>
          <p:nvPr/>
        </p:nvCxnSpPr>
        <p:spPr>
          <a:xfrm>
            <a:off x="11965196" y="1674834"/>
            <a:ext cx="80499" cy="56010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0BEF9D3-D937-44F1-80FE-0C08D746C9D4}"/>
              </a:ext>
            </a:extLst>
          </p:cNvPr>
          <p:cNvGrpSpPr/>
          <p:nvPr/>
        </p:nvGrpSpPr>
        <p:grpSpPr>
          <a:xfrm>
            <a:off x="2309360" y="1804725"/>
            <a:ext cx="6990441" cy="3527042"/>
            <a:chOff x="1306600" y="1127974"/>
            <a:chExt cx="9517719" cy="4802186"/>
          </a:xfrm>
        </p:grpSpPr>
        <p:grpSp>
          <p:nvGrpSpPr>
            <p:cNvPr id="8" name="グループ化 7">
              <a:extLst>
                <a:ext uri="{FF2B5EF4-FFF2-40B4-BE49-F238E27FC236}">
                  <a16:creationId xmlns:a16="http://schemas.microsoft.com/office/drawing/2014/main" id="{A103F479-3449-4446-BBF9-045E7DAF23C4}"/>
                </a:ext>
              </a:extLst>
            </p:cNvPr>
            <p:cNvGrpSpPr/>
            <p:nvPr/>
          </p:nvGrpSpPr>
          <p:grpSpPr>
            <a:xfrm>
              <a:off x="1306600" y="1127974"/>
              <a:ext cx="2963008" cy="4802185"/>
              <a:chOff x="1162463" y="1690689"/>
              <a:chExt cx="2963008" cy="4802185"/>
            </a:xfrm>
          </p:grpSpPr>
          <p:sp>
            <p:nvSpPr>
              <p:cNvPr id="15" name="四角形: 角を丸くする 14">
                <a:extLst>
                  <a:ext uri="{FF2B5EF4-FFF2-40B4-BE49-F238E27FC236}">
                    <a16:creationId xmlns:a16="http://schemas.microsoft.com/office/drawing/2014/main" id="{EE28093E-D549-4A6F-8908-20BE13BA2A06}"/>
                  </a:ext>
                </a:extLst>
              </p:cNvPr>
              <p:cNvSpPr/>
              <p:nvPr/>
            </p:nvSpPr>
            <p:spPr>
              <a:xfrm>
                <a:off x="1162463"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99003A8-D108-4737-B10A-D3DB86837BB3}"/>
                  </a:ext>
                </a:extLst>
              </p:cNvPr>
              <p:cNvSpPr/>
              <p:nvPr/>
            </p:nvSpPr>
            <p:spPr>
              <a:xfrm>
                <a:off x="1380386" y="1690689"/>
                <a:ext cx="2514601" cy="2514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HG創英角ｺﾞｼｯｸUB" panose="020B0909000000000000" pitchFamily="49" charset="-128"/>
                    <a:ea typeface="HG創英角ｺﾞｼｯｸUB" panose="020B0909000000000000" pitchFamily="49" charset="-128"/>
                  </a:rPr>
                  <a:t>フロント</a:t>
                </a:r>
                <a:endParaRPr lang="en-US" altLang="ja-JP" sz="2000" dirty="0">
                  <a:latin typeface="HG創英角ｺﾞｼｯｸUB" panose="020B0909000000000000" pitchFamily="49" charset="-128"/>
                  <a:ea typeface="HG創英角ｺﾞｼｯｸUB" panose="020B0909000000000000" pitchFamily="49" charset="-128"/>
                </a:endParaRPr>
              </a:p>
              <a:p>
                <a:pPr algn="ctr"/>
                <a:r>
                  <a:rPr lang="ja-JP" altLang="en-US" sz="2000" dirty="0">
                    <a:latin typeface="HG創英角ｺﾞｼｯｸUB" panose="020B0909000000000000" pitchFamily="49" charset="-128"/>
                    <a:ea typeface="HG創英角ｺﾞｼｯｸUB" panose="020B0909000000000000" pitchFamily="49" charset="-128"/>
                  </a:rPr>
                  <a:t>エンド</a:t>
                </a:r>
                <a:endParaRPr kumimoji="1" lang="ja-JP" altLang="en-US" sz="2000" dirty="0">
                  <a:latin typeface="HG創英角ｺﾞｼｯｸUB" panose="020B0909000000000000" pitchFamily="49" charset="-128"/>
                  <a:ea typeface="HG創英角ｺﾞｼｯｸUB" panose="020B0909000000000000" pitchFamily="49" charset="-128"/>
                </a:endParaRPr>
              </a:p>
            </p:txBody>
          </p:sp>
          <p:sp>
            <p:nvSpPr>
              <p:cNvPr id="9" name="テキスト ボックス 8">
                <a:extLst>
                  <a:ext uri="{FF2B5EF4-FFF2-40B4-BE49-F238E27FC236}">
                    <a16:creationId xmlns:a16="http://schemas.microsoft.com/office/drawing/2014/main" id="{CBB647F8-135F-413E-A9C2-3CAD7B61B356}"/>
                  </a:ext>
                </a:extLst>
              </p:cNvPr>
              <p:cNvSpPr txBox="1"/>
              <p:nvPr/>
            </p:nvSpPr>
            <p:spPr>
              <a:xfrm>
                <a:off x="1646389" y="4439966"/>
                <a:ext cx="1982597" cy="1549572"/>
              </a:xfrm>
              <a:prstGeom prst="rect">
                <a:avLst/>
              </a:prstGeom>
              <a:noFill/>
            </p:spPr>
            <p:txBody>
              <a:bodyPr wrap="square" rtlCol="0">
                <a:spAutoFit/>
              </a:bodyPr>
              <a:lstStyle/>
              <a:p>
                <a:pPr algn="ctr"/>
                <a:r>
                  <a:rPr kumimoji="1" lang="en-US" altLang="ja-JP" sz="1100" dirty="0">
                    <a:latin typeface="メイリオ" panose="020B0604030504040204" pitchFamily="50" charset="-128"/>
                    <a:ea typeface="メイリオ" panose="020B0604030504040204" pitchFamily="50" charset="-128"/>
                  </a:rPr>
                  <a:t>HTML CSS </a:t>
                </a:r>
              </a:p>
              <a:p>
                <a:pPr algn="ctr"/>
                <a:r>
                  <a:rPr lang="en-US" altLang="ja-JP" sz="1100" dirty="0">
                    <a:latin typeface="メイリオ" panose="020B0604030504040204" pitchFamily="50" charset="-128"/>
                    <a:ea typeface="メイリオ" panose="020B0604030504040204" pitchFamily="50" charset="-128"/>
                  </a:rPr>
                  <a:t>JavaScript </a:t>
                </a:r>
                <a:r>
                  <a:rPr lang="ja-JP" altLang="en-US" sz="1100" dirty="0">
                    <a:latin typeface="メイリオ" panose="020B0604030504040204" pitchFamily="50" charset="-128"/>
                    <a:ea typeface="メイリオ" panose="020B0604030504040204" pitchFamily="50" charset="-128"/>
                  </a:rPr>
                  <a:t>などの</a:t>
                </a:r>
                <a:endParaRPr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言語を使用して</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制作する部分</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デザイン性が高く</a:t>
                </a:r>
                <a:endParaRPr kumimoji="1"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サイトなどを綺麗にすることができる</a:t>
                </a:r>
                <a:endParaRPr kumimoji="1" lang="ja-JP" altLang="en-US" sz="1100" dirty="0">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DB958119-4365-4804-8611-1A2EEDDE12BB}"/>
                </a:ext>
              </a:extLst>
            </p:cNvPr>
            <p:cNvGrpSpPr/>
            <p:nvPr/>
          </p:nvGrpSpPr>
          <p:grpSpPr>
            <a:xfrm>
              <a:off x="4609862" y="1134230"/>
              <a:ext cx="2963008" cy="4795929"/>
              <a:chOff x="4717069" y="1696945"/>
              <a:chExt cx="2963008" cy="4795929"/>
            </a:xfrm>
          </p:grpSpPr>
          <p:sp>
            <p:nvSpPr>
              <p:cNvPr id="16" name="四角形: 角を丸くする 15">
                <a:extLst>
                  <a:ext uri="{FF2B5EF4-FFF2-40B4-BE49-F238E27FC236}">
                    <a16:creationId xmlns:a16="http://schemas.microsoft.com/office/drawing/2014/main" id="{F1383221-F7E2-4F88-A9BF-F91DD5E2DB33}"/>
                  </a:ext>
                </a:extLst>
              </p:cNvPr>
              <p:cNvSpPr/>
              <p:nvPr/>
            </p:nvSpPr>
            <p:spPr>
              <a:xfrm>
                <a:off x="4717069"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A12AFF8-AC67-4883-905E-67162857508D}"/>
                  </a:ext>
                </a:extLst>
              </p:cNvPr>
              <p:cNvSpPr/>
              <p:nvPr/>
            </p:nvSpPr>
            <p:spPr>
              <a:xfrm>
                <a:off x="4941274" y="1696945"/>
                <a:ext cx="2514601" cy="251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バック</a:t>
                </a:r>
                <a:endParaRPr lang="en-US" altLang="ja-JP" sz="2400" dirty="0">
                  <a:latin typeface="HG創英角ｺﾞｼｯｸUB" panose="020B0909000000000000" pitchFamily="49" charset="-128"/>
                  <a:ea typeface="HG創英角ｺﾞｼｯｸUB" panose="020B0909000000000000" pitchFamily="49" charset="-128"/>
                </a:endParaRPr>
              </a:p>
              <a:p>
                <a:pPr algn="ctr"/>
                <a:r>
                  <a:rPr kumimoji="1" lang="ja-JP" altLang="en-US" sz="2400" dirty="0">
                    <a:latin typeface="HG創英角ｺﾞｼｯｸUB" panose="020B0909000000000000" pitchFamily="49" charset="-128"/>
                    <a:ea typeface="HG創英角ｺﾞｼｯｸUB" panose="020B0909000000000000" pitchFamily="49" charset="-128"/>
                  </a:rPr>
                  <a:t>エンド</a:t>
                </a:r>
                <a:endParaRPr kumimoji="1" lang="en-US" altLang="ja-JP" sz="2400" dirty="0">
                  <a:latin typeface="HG創英角ｺﾞｼｯｸUB" panose="020B0909000000000000" pitchFamily="49" charset="-128"/>
                  <a:ea typeface="HG創英角ｺﾞｼｯｸUB" panose="020B0909000000000000" pitchFamily="49" charset="-128"/>
                </a:endParaRPr>
              </a:p>
            </p:txBody>
          </p:sp>
          <p:sp>
            <p:nvSpPr>
              <p:cNvPr id="10" name="テキスト ボックス 9">
                <a:extLst>
                  <a:ext uri="{FF2B5EF4-FFF2-40B4-BE49-F238E27FC236}">
                    <a16:creationId xmlns:a16="http://schemas.microsoft.com/office/drawing/2014/main" id="{50E0409A-25A7-4A26-B8D5-207D24F8CCB8}"/>
                  </a:ext>
                </a:extLst>
              </p:cNvPr>
              <p:cNvSpPr txBox="1"/>
              <p:nvPr/>
            </p:nvSpPr>
            <p:spPr>
              <a:xfrm>
                <a:off x="5081313" y="4393965"/>
                <a:ext cx="2234517" cy="1885717"/>
              </a:xfrm>
              <a:prstGeom prst="rect">
                <a:avLst/>
              </a:prstGeom>
              <a:noFill/>
            </p:spPr>
            <p:txBody>
              <a:bodyPr wrap="square" rtlCol="0">
                <a:spAutoFit/>
              </a:bodyPr>
              <a:lstStyle/>
              <a:p>
                <a:pPr algn="ctr"/>
                <a:r>
                  <a:rPr kumimoji="1" lang="ja-JP" altLang="en-US" sz="1050" dirty="0">
                    <a:latin typeface="メイリオ" panose="020B0604030504040204" pitchFamily="50" charset="-128"/>
                    <a:ea typeface="メイリオ" panose="020B0604030504040204" pitchFamily="50" charset="-128"/>
                  </a:rPr>
                  <a:t>サーバーサイドなど</a:t>
                </a:r>
                <a:endParaRPr kumimoji="1" lang="en-US" altLang="ja-JP" sz="1050" dirty="0">
                  <a:latin typeface="メイリオ" panose="020B0604030504040204" pitchFamily="50" charset="-128"/>
                  <a:ea typeface="メイリオ" panose="020B0604030504040204" pitchFamily="50" charset="-128"/>
                </a:endParaRPr>
              </a:p>
              <a:p>
                <a:pPr algn="ctr"/>
                <a:r>
                  <a:rPr kumimoji="1" lang="ja-JP" altLang="en-US" sz="1050" dirty="0">
                    <a:latin typeface="メイリオ" panose="020B0604030504040204" pitchFamily="50" charset="-128"/>
                    <a:ea typeface="メイリオ" panose="020B0604030504040204" pitchFamily="50" charset="-128"/>
                  </a:rPr>
                  <a:t>人の目に見えない処理</a:t>
                </a:r>
                <a:endParaRPr kumimoji="1" lang="en-US" altLang="ja-JP" sz="1050" dirty="0">
                  <a:latin typeface="メイリオ" panose="020B0604030504040204" pitchFamily="50" charset="-128"/>
                  <a:ea typeface="メイリオ" panose="020B0604030504040204" pitchFamily="50" charset="-128"/>
                </a:endParaRPr>
              </a:p>
              <a:p>
                <a:pPr algn="ctr"/>
                <a:r>
                  <a:rPr kumimoji="1" lang="ja-JP" altLang="en-US" sz="1050" dirty="0">
                    <a:latin typeface="メイリオ" panose="020B0604030504040204" pitchFamily="50" charset="-128"/>
                    <a:ea typeface="メイリオ" panose="020B0604030504040204" pitchFamily="50" charset="-128"/>
                  </a:rPr>
                  <a:t>に関するシステムを構築する分野</a:t>
                </a:r>
                <a:endParaRPr kumimoji="1"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抽象性が高いが、様々なシステムを作成することができる</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言語は</a:t>
                </a:r>
                <a:r>
                  <a:rPr lang="en-US" altLang="ja-JP" sz="1050" dirty="0">
                    <a:latin typeface="メイリオ" panose="020B0604030504040204" pitchFamily="50" charset="-128"/>
                    <a:ea typeface="メイリオ" panose="020B0604030504040204" pitchFamily="50" charset="-128"/>
                  </a:rPr>
                  <a:t>Java</a:t>
                </a:r>
                <a:r>
                  <a:rPr lang="ja-JP" altLang="en-US" sz="1050" dirty="0">
                    <a:latin typeface="メイリオ" panose="020B0604030504040204" pitchFamily="50" charset="-128"/>
                    <a:ea typeface="メイリオ" panose="020B0604030504040204" pitchFamily="50" charset="-128"/>
                  </a:rPr>
                  <a:t>が多い</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13" name="グループ化 12">
              <a:extLst>
                <a:ext uri="{FF2B5EF4-FFF2-40B4-BE49-F238E27FC236}">
                  <a16:creationId xmlns:a16="http://schemas.microsoft.com/office/drawing/2014/main" id="{8C60EC24-24E5-4F7E-ADE9-40D8D27D7CB3}"/>
                </a:ext>
              </a:extLst>
            </p:cNvPr>
            <p:cNvGrpSpPr/>
            <p:nvPr/>
          </p:nvGrpSpPr>
          <p:grpSpPr>
            <a:xfrm>
              <a:off x="7861311" y="1127974"/>
              <a:ext cx="2963008" cy="4802186"/>
              <a:chOff x="8576367" y="1690688"/>
              <a:chExt cx="2963008" cy="4802186"/>
            </a:xfrm>
          </p:grpSpPr>
          <p:sp>
            <p:nvSpPr>
              <p:cNvPr id="17" name="四角形: 角を丸くする 16">
                <a:extLst>
                  <a:ext uri="{FF2B5EF4-FFF2-40B4-BE49-F238E27FC236}">
                    <a16:creationId xmlns:a16="http://schemas.microsoft.com/office/drawing/2014/main" id="{23E3DC73-186A-4DA9-9208-50A489E7425D}"/>
                  </a:ext>
                </a:extLst>
              </p:cNvPr>
              <p:cNvSpPr/>
              <p:nvPr/>
            </p:nvSpPr>
            <p:spPr>
              <a:xfrm>
                <a:off x="8576367"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4D659BFC-47C3-408C-B697-C419D1A151CA}"/>
                  </a:ext>
                </a:extLst>
              </p:cNvPr>
              <p:cNvSpPr/>
              <p:nvPr/>
            </p:nvSpPr>
            <p:spPr>
              <a:xfrm>
                <a:off x="8823842" y="1690688"/>
                <a:ext cx="2514601" cy="251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データ</a:t>
                </a:r>
                <a:endParaRPr kumimoji="1" lang="en-US" altLang="ja-JP" sz="2400" dirty="0">
                  <a:latin typeface="HG創英角ｺﾞｼｯｸUB" panose="020B0909000000000000" pitchFamily="49" charset="-128"/>
                  <a:ea typeface="HG創英角ｺﾞｼｯｸUB" panose="020B0909000000000000" pitchFamily="49" charset="-128"/>
                </a:endParaRPr>
              </a:p>
              <a:p>
                <a:pPr algn="ctr"/>
                <a:r>
                  <a:rPr kumimoji="1" lang="ja-JP" altLang="en-US" sz="2400" dirty="0">
                    <a:latin typeface="HG創英角ｺﾞｼｯｸUB" panose="020B0909000000000000" pitchFamily="49" charset="-128"/>
                    <a:ea typeface="HG創英角ｺﾞｼｯｸUB" panose="020B0909000000000000" pitchFamily="49" charset="-128"/>
                  </a:rPr>
                  <a:t>ベース</a:t>
                </a:r>
                <a:endParaRPr kumimoji="1" lang="ja-JP" altLang="en-US" sz="1600" dirty="0">
                  <a:latin typeface="HG創英角ｺﾞｼｯｸUB" panose="020B0909000000000000" pitchFamily="49" charset="-128"/>
                  <a:ea typeface="HG創英角ｺﾞｼｯｸUB" panose="020B0909000000000000" pitchFamily="49" charset="-128"/>
                </a:endParaRPr>
              </a:p>
            </p:txBody>
          </p:sp>
          <p:sp>
            <p:nvSpPr>
              <p:cNvPr id="11" name="テキスト ボックス 10">
                <a:extLst>
                  <a:ext uri="{FF2B5EF4-FFF2-40B4-BE49-F238E27FC236}">
                    <a16:creationId xmlns:a16="http://schemas.microsoft.com/office/drawing/2014/main" id="{976B792D-A50F-4073-A3F0-C30AC121EEFE}"/>
                  </a:ext>
                </a:extLst>
              </p:cNvPr>
              <p:cNvSpPr txBox="1"/>
              <p:nvPr/>
            </p:nvSpPr>
            <p:spPr>
              <a:xfrm>
                <a:off x="9046939" y="4499127"/>
                <a:ext cx="1982597" cy="1138842"/>
              </a:xfrm>
              <a:prstGeom prst="rect">
                <a:avLst/>
              </a:prstGeom>
              <a:noFill/>
            </p:spPr>
            <p:txBody>
              <a:bodyPr wrap="square" rtlCol="0">
                <a:spAutoFit/>
              </a:bodyPr>
              <a:lstStyle/>
              <a:p>
                <a:pPr algn="ctr"/>
                <a:r>
                  <a:rPr kumimoji="1" lang="ja-JP" altLang="en-US" sz="1100" dirty="0">
                    <a:latin typeface="メイリオ" panose="020B0604030504040204" pitchFamily="50" charset="-128"/>
                    <a:ea typeface="メイリオ" panose="020B0604030504040204" pitchFamily="50" charset="-128"/>
                  </a:rPr>
                  <a:t>サーバーにデータを保存する場所</a:t>
                </a:r>
                <a:endParaRPr kumimoji="1"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今回このデータベースを使用して、制作していくことになっている</a:t>
                </a:r>
                <a:endParaRPr kumimoji="1" lang="en-US" altLang="ja-JP" sz="1100" dirty="0">
                  <a:latin typeface="メイリオ" panose="020B0604030504040204" pitchFamily="50" charset="-128"/>
                  <a:ea typeface="メイリオ" panose="020B0604030504040204" pitchFamily="50" charset="-128"/>
                </a:endParaRPr>
              </a:p>
            </p:txBody>
          </p:sp>
        </p:grpSp>
      </p:grpSp>
      <p:grpSp>
        <p:nvGrpSpPr>
          <p:cNvPr id="37" name="グループ化 36">
            <a:extLst>
              <a:ext uri="{FF2B5EF4-FFF2-40B4-BE49-F238E27FC236}">
                <a16:creationId xmlns:a16="http://schemas.microsoft.com/office/drawing/2014/main" id="{6990FE01-78E6-4E67-A1F0-EEBE2C4CBD40}"/>
              </a:ext>
            </a:extLst>
          </p:cNvPr>
          <p:cNvGrpSpPr/>
          <p:nvPr/>
        </p:nvGrpSpPr>
        <p:grpSpPr>
          <a:xfrm>
            <a:off x="0" y="0"/>
            <a:ext cx="12192000" cy="6858000"/>
            <a:chOff x="0" y="0"/>
            <a:chExt cx="12192000" cy="6858000"/>
          </a:xfrm>
        </p:grpSpPr>
        <p:grpSp>
          <p:nvGrpSpPr>
            <p:cNvPr id="38" name="グループ化 37">
              <a:extLst>
                <a:ext uri="{FF2B5EF4-FFF2-40B4-BE49-F238E27FC236}">
                  <a16:creationId xmlns:a16="http://schemas.microsoft.com/office/drawing/2014/main" id="{28B3D523-25C7-4F1D-931F-70153738E6C7}"/>
                </a:ext>
              </a:extLst>
            </p:cNvPr>
            <p:cNvGrpSpPr/>
            <p:nvPr/>
          </p:nvGrpSpPr>
          <p:grpSpPr>
            <a:xfrm>
              <a:off x="0" y="5714999"/>
              <a:ext cx="12192000" cy="1143001"/>
              <a:chOff x="0" y="5714999"/>
              <a:chExt cx="12192000" cy="1143001"/>
            </a:xfrm>
          </p:grpSpPr>
          <p:sp>
            <p:nvSpPr>
              <p:cNvPr id="42" name="正方形/長方形 41">
                <a:extLst>
                  <a:ext uri="{FF2B5EF4-FFF2-40B4-BE49-F238E27FC236}">
                    <a16:creationId xmlns:a16="http://schemas.microsoft.com/office/drawing/2014/main" id="{F7F2B105-6A90-4732-A389-A4E06F3C240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グラフィックス 42" descr="都市">
                <a:extLst>
                  <a:ext uri="{FF2B5EF4-FFF2-40B4-BE49-F238E27FC236}">
                    <a16:creationId xmlns:a16="http://schemas.microsoft.com/office/drawing/2014/main" id="{7DCA9B95-79F9-419E-B2C1-2C447EE624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44" name="グラフィックス 43" descr="建物">
                <a:extLst>
                  <a:ext uri="{FF2B5EF4-FFF2-40B4-BE49-F238E27FC236}">
                    <a16:creationId xmlns:a16="http://schemas.microsoft.com/office/drawing/2014/main" id="{266F50F8-057C-4151-A2FF-FF741531A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39" name="グループ化 38">
              <a:extLst>
                <a:ext uri="{FF2B5EF4-FFF2-40B4-BE49-F238E27FC236}">
                  <a16:creationId xmlns:a16="http://schemas.microsoft.com/office/drawing/2014/main" id="{A62615D3-1EC6-4A91-889E-C9617E4B2144}"/>
                </a:ext>
              </a:extLst>
            </p:cNvPr>
            <p:cNvGrpSpPr/>
            <p:nvPr/>
          </p:nvGrpSpPr>
          <p:grpSpPr>
            <a:xfrm>
              <a:off x="0" y="0"/>
              <a:ext cx="12192000" cy="738555"/>
              <a:chOff x="-237392" y="0"/>
              <a:chExt cx="12581792" cy="580292"/>
            </a:xfrm>
          </p:grpSpPr>
          <p:sp>
            <p:nvSpPr>
              <p:cNvPr id="40" name="正方形/長方形 39">
                <a:extLst>
                  <a:ext uri="{FF2B5EF4-FFF2-40B4-BE49-F238E27FC236}">
                    <a16:creationId xmlns:a16="http://schemas.microsoft.com/office/drawing/2014/main" id="{8AAB1737-69E3-4D0E-90C7-A5ED7F15AFE3}"/>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0F698A7-583A-43E4-B292-4448FE8ED24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5" name="図 44">
            <a:extLst>
              <a:ext uri="{FF2B5EF4-FFF2-40B4-BE49-F238E27FC236}">
                <a16:creationId xmlns:a16="http://schemas.microsoft.com/office/drawing/2014/main" id="{F8FD9DCE-3ADC-4AA4-AE67-0774C9183E8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3" name="四角形: 角を丸くする 2">
            <a:extLst>
              <a:ext uri="{FF2B5EF4-FFF2-40B4-BE49-F238E27FC236}">
                <a16:creationId xmlns:a16="http://schemas.microsoft.com/office/drawing/2014/main" id="{52A126E0-68A9-496B-9D27-8C53E4724FD3}"/>
              </a:ext>
            </a:extLst>
          </p:cNvPr>
          <p:cNvSpPr/>
          <p:nvPr/>
        </p:nvSpPr>
        <p:spPr>
          <a:xfrm>
            <a:off x="776654" y="1430676"/>
            <a:ext cx="9927492" cy="4892430"/>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descr="建物">
            <a:extLst>
              <a:ext uri="{FF2B5EF4-FFF2-40B4-BE49-F238E27FC236}">
                <a16:creationId xmlns:a16="http://schemas.microsoft.com/office/drawing/2014/main" id="{13B7EF28-CAB5-4F4E-9542-1BF5069260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8977" y="5537707"/>
            <a:ext cx="640881" cy="640881"/>
          </a:xfrm>
          <a:prstGeom prst="rect">
            <a:avLst/>
          </a:prstGeom>
        </p:spPr>
      </p:pic>
      <p:sp>
        <p:nvSpPr>
          <p:cNvPr id="35" name="テキスト ボックス 34">
            <a:extLst>
              <a:ext uri="{FF2B5EF4-FFF2-40B4-BE49-F238E27FC236}">
                <a16:creationId xmlns:a16="http://schemas.microsoft.com/office/drawing/2014/main" id="{82D09396-D55F-4E83-A5A8-08DD0C2EAA7A}"/>
              </a:ext>
            </a:extLst>
          </p:cNvPr>
          <p:cNvSpPr txBox="1"/>
          <p:nvPr/>
        </p:nvSpPr>
        <p:spPr>
          <a:xfrm>
            <a:off x="756139" y="895045"/>
            <a:ext cx="6849952" cy="584775"/>
          </a:xfrm>
          <a:prstGeom prst="rect">
            <a:avLst/>
          </a:prstGeom>
          <a:noFill/>
        </p:spPr>
        <p:txBody>
          <a:bodyPr wrap="none" rtlCol="0">
            <a:spAutoFit/>
          </a:bodyPr>
          <a:lstStyle/>
          <a:p>
            <a:r>
              <a:rPr kumimoji="1" lang="ja-JP" altLang="en-US" sz="3200" b="1" dirty="0">
                <a:latin typeface="+mj-lt"/>
              </a:rPr>
              <a:t>成果物制作 </a:t>
            </a:r>
            <a:r>
              <a:rPr kumimoji="1" lang="en-US" altLang="ja-JP" sz="3200" b="1" dirty="0">
                <a:latin typeface="+mj-lt"/>
              </a:rPr>
              <a:t>= </a:t>
            </a:r>
            <a:r>
              <a:rPr kumimoji="1" lang="ja-JP" altLang="en-US" sz="3200" b="1" dirty="0">
                <a:latin typeface="+mj-lt"/>
              </a:rPr>
              <a:t>新人研修としての総括</a:t>
            </a:r>
          </a:p>
        </p:txBody>
      </p:sp>
      <p:sp>
        <p:nvSpPr>
          <p:cNvPr id="14" name="吹き出し: 角を丸めた四角形 13">
            <a:extLst>
              <a:ext uri="{FF2B5EF4-FFF2-40B4-BE49-F238E27FC236}">
                <a16:creationId xmlns:a16="http://schemas.microsoft.com/office/drawing/2014/main" id="{03674D3A-C8E4-4936-93B9-C0D981C6C30A}"/>
              </a:ext>
            </a:extLst>
          </p:cNvPr>
          <p:cNvSpPr/>
          <p:nvPr/>
        </p:nvSpPr>
        <p:spPr>
          <a:xfrm>
            <a:off x="3024554" y="5586552"/>
            <a:ext cx="6275247" cy="565229"/>
          </a:xfrm>
          <a:prstGeom prst="wedgeRoundRectCallout">
            <a:avLst>
              <a:gd name="adj1" fmla="val -55106"/>
              <a:gd name="adj2" fmla="val -24268"/>
              <a:gd name="adj3" fmla="val 16667"/>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この３つ使って何かシステム何か作って</a:t>
            </a:r>
          </a:p>
        </p:txBody>
      </p:sp>
    </p:spTree>
    <p:extLst>
      <p:ext uri="{BB962C8B-B14F-4D97-AF65-F5344CB8AC3E}">
        <p14:creationId xmlns:p14="http://schemas.microsoft.com/office/powerpoint/2010/main" val="62989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044A4872-77F9-479B-A54D-65CBB2C64D07}"/>
              </a:ext>
            </a:extLst>
          </p:cNvPr>
          <p:cNvSpPr txBox="1"/>
          <p:nvPr/>
        </p:nvSpPr>
        <p:spPr>
          <a:xfrm>
            <a:off x="756139" y="895045"/>
            <a:ext cx="3877985" cy="584775"/>
          </a:xfrm>
          <a:prstGeom prst="rect">
            <a:avLst/>
          </a:prstGeom>
          <a:noFill/>
        </p:spPr>
        <p:txBody>
          <a:bodyPr wrap="none" rtlCol="0">
            <a:spAutoFit/>
          </a:bodyPr>
          <a:lstStyle/>
          <a:p>
            <a:r>
              <a:rPr lang="ja-JP" altLang="en-US" sz="3200" b="1" dirty="0">
                <a:latin typeface="+mj-lt"/>
              </a:rPr>
              <a:t>学習したこと　教訓</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E94378EC-8A0F-4908-8A60-43167AF270A7}"/>
              </a:ext>
            </a:extLst>
          </p:cNvPr>
          <p:cNvSpPr txBox="1"/>
          <p:nvPr/>
        </p:nvSpPr>
        <p:spPr>
          <a:xfrm>
            <a:off x="756139" y="1680040"/>
            <a:ext cx="10802815" cy="4247317"/>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質問の仕方</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質問をするときは自分が何をわかっていないのかを明確にする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調べられるなら、予め調べること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（運がよかったら解決する　この時持つのは問題に対する意見や見解）</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フロントを構成するのはバックエンド</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バックエンドの仕様が変わる（システムが変わる）ならばフロントも変わる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基本的にフロントエンドが軸に置かれていない。柔軟に対応すること</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業務進めていくうえで</a:t>
            </a:r>
            <a:r>
              <a:rPr lang="en-US" altLang="ja-JP" b="1" u="sng" dirty="0">
                <a:latin typeface="メイリオ" panose="020B0604030504040204" pitchFamily="50" charset="-128"/>
                <a:ea typeface="メイリオ" panose="020B0604030504040204" pitchFamily="50" charset="-128"/>
              </a:rPr>
              <a:t>1</a:t>
            </a:r>
            <a:r>
              <a:rPr lang="ja-JP" altLang="en-US" b="1" u="sng" dirty="0">
                <a:latin typeface="メイリオ" panose="020B0604030504040204" pitchFamily="50" charset="-128"/>
                <a:ea typeface="メイリオ" panose="020B0604030504040204" pitchFamily="50" charset="-128"/>
              </a:rPr>
              <a:t>日の目標を立ててから取り掛かる</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今の段階でタスクの残量はどれぐらいあるのか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取り掛かるタスクはいくらか、そのタスクを完了したといえるのは何か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仕事が始まる前にこういったことを把握していると、後の集中力が変わる</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個人的にこれはアナログのほうが好ましい</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2543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C96C02-83AD-4DF1-AC5E-8FB0FB90CC23}"/>
              </a:ext>
            </a:extLst>
          </p:cNvPr>
          <p:cNvSpPr>
            <a:spLocks noGrp="1"/>
          </p:cNvSpPr>
          <p:nvPr>
            <p:ph idx="1"/>
          </p:nvPr>
        </p:nvSpPr>
        <p:spPr>
          <a:xfrm>
            <a:off x="838200" y="994117"/>
            <a:ext cx="3931092" cy="5182846"/>
          </a:xfrm>
        </p:spPr>
        <p:txBody>
          <a:bodyPr>
            <a:normAutofit fontScale="85000" lnSpcReduction="20000"/>
          </a:bodyPr>
          <a:lstStyle/>
          <a:p>
            <a:pPr marL="0" indent="0">
              <a:buNone/>
            </a:pPr>
            <a:r>
              <a:rPr lang="ja-JP" altLang="en-US" sz="2600" b="1" dirty="0"/>
              <a:t>・個人テーマ</a:t>
            </a:r>
            <a:endParaRPr lang="en-US" altLang="ja-JP" sz="2600" b="1" dirty="0"/>
          </a:p>
          <a:p>
            <a:pPr marL="0" indent="0">
              <a:buNone/>
            </a:pPr>
            <a:r>
              <a:rPr lang="ja-JP" altLang="en-US" sz="2600" dirty="0"/>
              <a:t>　所有する多肉植物の管理</a:t>
            </a:r>
            <a:endParaRPr lang="en-US" altLang="ja-JP" sz="2600" dirty="0"/>
          </a:p>
          <a:p>
            <a:pPr marL="0" indent="0">
              <a:buNone/>
            </a:pPr>
            <a:r>
              <a:rPr lang="ja-JP" altLang="en-US" sz="2600" b="1" dirty="0"/>
              <a:t>・現状</a:t>
            </a:r>
            <a:endParaRPr lang="en-US" altLang="ja-JP" sz="3000" b="1" dirty="0"/>
          </a:p>
          <a:p>
            <a:pPr marL="0" indent="0">
              <a:buNone/>
            </a:pPr>
            <a:r>
              <a:rPr lang="ja-JP" altLang="en-US" sz="2400" dirty="0"/>
              <a:t>　現段階でも家には</a:t>
            </a:r>
            <a:endParaRPr lang="en-US" altLang="ja-JP" sz="2400" dirty="0"/>
          </a:p>
          <a:p>
            <a:pPr marL="0" indent="0">
              <a:buNone/>
            </a:pPr>
            <a:r>
              <a:rPr kumimoji="1" lang="ja-JP" altLang="en-US" sz="2400" dirty="0"/>
              <a:t>　これほどの花壇がある</a:t>
            </a:r>
            <a:endParaRPr kumimoji="1" lang="en-US" altLang="ja-JP" sz="2400" dirty="0"/>
          </a:p>
          <a:p>
            <a:pPr marL="0" indent="0">
              <a:buNone/>
            </a:pPr>
            <a:r>
              <a:rPr lang="ja-JP" altLang="en-US" sz="1200" dirty="0"/>
              <a:t>　　　</a:t>
            </a:r>
            <a:r>
              <a:rPr lang="en-US" altLang="ja-JP" sz="1200" dirty="0"/>
              <a:t>※</a:t>
            </a:r>
            <a:r>
              <a:rPr lang="ja-JP" altLang="en-US" sz="1200" dirty="0"/>
              <a:t>現在はこれに加えて５個ほど追加されている</a:t>
            </a:r>
            <a:endParaRPr lang="en-US" altLang="ja-JP" sz="1200" dirty="0"/>
          </a:p>
          <a:p>
            <a:pPr marL="0" indent="0">
              <a:buNone/>
            </a:pPr>
            <a:endParaRPr lang="en-US" altLang="ja-JP" sz="1200" dirty="0"/>
          </a:p>
          <a:p>
            <a:pPr marL="0" indent="0">
              <a:buNone/>
            </a:pPr>
            <a:r>
              <a:rPr lang="ja-JP" altLang="en-US" sz="2400" b="1" dirty="0"/>
              <a:t>・問題点</a:t>
            </a:r>
            <a:endParaRPr lang="en-US" altLang="ja-JP" sz="2400" b="1" dirty="0"/>
          </a:p>
          <a:p>
            <a:pPr marL="0" indent="0">
              <a:buNone/>
            </a:pPr>
            <a:r>
              <a:rPr lang="ja-JP" altLang="en-US" sz="2400" dirty="0"/>
              <a:t>　数のある植物を管理</a:t>
            </a:r>
            <a:endParaRPr lang="en-US" altLang="ja-JP" sz="2400" dirty="0"/>
          </a:p>
          <a:p>
            <a:pPr marL="0" indent="0">
              <a:buNone/>
            </a:pPr>
            <a:r>
              <a:rPr lang="ja-JP" altLang="en-US" sz="2400" dirty="0"/>
              <a:t>　　→アナログ的手法では面倒</a:t>
            </a:r>
            <a:endParaRPr lang="en-US" altLang="ja-JP" sz="2400" dirty="0"/>
          </a:p>
          <a:p>
            <a:pPr marL="0" indent="0">
              <a:buNone/>
            </a:pPr>
            <a:r>
              <a:rPr lang="ja-JP" altLang="en-US" sz="1600" dirty="0"/>
              <a:t>　　</a:t>
            </a:r>
            <a:r>
              <a:rPr lang="en-US" altLang="ja-JP" sz="1600" dirty="0"/>
              <a:t>※</a:t>
            </a:r>
            <a:r>
              <a:rPr lang="ja-JP" altLang="en-US" sz="1600" dirty="0"/>
              <a:t>面倒な点</a:t>
            </a:r>
            <a:endParaRPr lang="en-US" altLang="ja-JP" sz="1600" dirty="0"/>
          </a:p>
          <a:p>
            <a:pPr marL="0" indent="0">
              <a:buNone/>
            </a:pPr>
            <a:r>
              <a:rPr lang="ja-JP" altLang="en-US" sz="1600" dirty="0"/>
              <a:t>　　　所有している種類、個数、場所</a:t>
            </a:r>
            <a:endParaRPr lang="en-US" altLang="ja-JP" sz="1600" dirty="0"/>
          </a:p>
          <a:p>
            <a:pPr marL="0" indent="0">
              <a:buNone/>
            </a:pPr>
            <a:r>
              <a:rPr lang="ja-JP" altLang="en-US" sz="1600" dirty="0"/>
              <a:t>　　　変更や更新</a:t>
            </a:r>
            <a:r>
              <a:rPr lang="en-US" altLang="ja-JP" sz="1600" dirty="0" err="1"/>
              <a:t>etc</a:t>
            </a:r>
            <a:endParaRPr lang="en-US" altLang="ja-JP" sz="2400" dirty="0"/>
          </a:p>
          <a:p>
            <a:pPr marL="0" indent="0">
              <a:buNone/>
            </a:pPr>
            <a:endParaRPr lang="en-US" altLang="ja-JP" sz="2400" dirty="0"/>
          </a:p>
          <a:p>
            <a:pPr marL="0" indent="0">
              <a:buNone/>
            </a:pPr>
            <a:r>
              <a:rPr lang="ja-JP" altLang="en-US" sz="2400" dirty="0"/>
              <a:t>システムを使って管理できたら問題点が解決できそう</a:t>
            </a:r>
            <a:endParaRPr lang="en-US" altLang="ja-JP" sz="2400" dirty="0"/>
          </a:p>
          <a:p>
            <a:pPr marL="0" indent="0">
              <a:buNone/>
            </a:pPr>
            <a:endParaRPr kumimoji="1" lang="en-US" altLang="ja-JP" sz="1200" dirty="0"/>
          </a:p>
        </p:txBody>
      </p:sp>
      <p:grpSp>
        <p:nvGrpSpPr>
          <p:cNvPr id="4" name="グループ化 3">
            <a:extLst>
              <a:ext uri="{FF2B5EF4-FFF2-40B4-BE49-F238E27FC236}">
                <a16:creationId xmlns:a16="http://schemas.microsoft.com/office/drawing/2014/main" id="{0CA36F27-6702-4DA3-A3AC-3CECC2C6A2FE}"/>
              </a:ext>
            </a:extLst>
          </p:cNvPr>
          <p:cNvGrpSpPr/>
          <p:nvPr/>
        </p:nvGrpSpPr>
        <p:grpSpPr>
          <a:xfrm>
            <a:off x="4932485" y="994117"/>
            <a:ext cx="6506308" cy="4817597"/>
            <a:chOff x="65833" y="692259"/>
            <a:chExt cx="11663104" cy="6154700"/>
          </a:xfrm>
        </p:grpSpPr>
        <p:grpSp>
          <p:nvGrpSpPr>
            <p:cNvPr id="5" name="グループ化 4">
              <a:extLst>
                <a:ext uri="{FF2B5EF4-FFF2-40B4-BE49-F238E27FC236}">
                  <a16:creationId xmlns:a16="http://schemas.microsoft.com/office/drawing/2014/main" id="{72D84DBD-9E1A-4D92-9843-9BFA05BDE278}"/>
                </a:ext>
              </a:extLst>
            </p:cNvPr>
            <p:cNvGrpSpPr/>
            <p:nvPr/>
          </p:nvGrpSpPr>
          <p:grpSpPr>
            <a:xfrm>
              <a:off x="2663880" y="756138"/>
              <a:ext cx="6344849" cy="6090821"/>
              <a:chOff x="5350879" y="1216404"/>
              <a:chExt cx="5835143" cy="5159139"/>
            </a:xfrm>
          </p:grpSpPr>
          <p:sp>
            <p:nvSpPr>
              <p:cNvPr id="16" name="正方形/長方形 15">
                <a:extLst>
                  <a:ext uri="{FF2B5EF4-FFF2-40B4-BE49-F238E27FC236}">
                    <a16:creationId xmlns:a16="http://schemas.microsoft.com/office/drawing/2014/main" id="{ADEA35CC-6D05-4609-85E9-6A900B34D1D8}"/>
                  </a:ext>
                </a:extLst>
              </p:cNvPr>
              <p:cNvSpPr/>
              <p:nvPr/>
            </p:nvSpPr>
            <p:spPr>
              <a:xfrm>
                <a:off x="5360566" y="1216404"/>
                <a:ext cx="5825456" cy="47814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AC63FB12-52A0-47A7-BD58-6D30DC136729}"/>
                  </a:ext>
                </a:extLst>
              </p:cNvPr>
              <p:cNvSpPr/>
              <p:nvPr/>
            </p:nvSpPr>
            <p:spPr>
              <a:xfrm>
                <a:off x="8935152" y="1714860"/>
                <a:ext cx="1593908" cy="273481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車</a:t>
                </a:r>
              </a:p>
            </p:txBody>
          </p:sp>
          <p:sp>
            <p:nvSpPr>
              <p:cNvPr id="18" name="正方形/長方形 17">
                <a:extLst>
                  <a:ext uri="{FF2B5EF4-FFF2-40B4-BE49-F238E27FC236}">
                    <a16:creationId xmlns:a16="http://schemas.microsoft.com/office/drawing/2014/main" id="{A2E55290-8B9E-441B-B8EA-BDBD148D926E}"/>
                  </a:ext>
                </a:extLst>
              </p:cNvPr>
              <p:cNvSpPr/>
              <p:nvPr/>
            </p:nvSpPr>
            <p:spPr>
              <a:xfrm>
                <a:off x="6560191" y="4944979"/>
                <a:ext cx="4625830" cy="632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四角形: 上の 2 つの角を丸める 18">
                <a:extLst>
                  <a:ext uri="{FF2B5EF4-FFF2-40B4-BE49-F238E27FC236}">
                    <a16:creationId xmlns:a16="http://schemas.microsoft.com/office/drawing/2014/main" id="{8E2F36EA-0DD5-4086-91C5-C3AAE76B57BE}"/>
                  </a:ext>
                </a:extLst>
              </p:cNvPr>
              <p:cNvSpPr/>
              <p:nvPr/>
            </p:nvSpPr>
            <p:spPr>
              <a:xfrm>
                <a:off x="6096000" y="5530393"/>
                <a:ext cx="788565"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上の 2 つの角を丸める 19">
                <a:extLst>
                  <a:ext uri="{FF2B5EF4-FFF2-40B4-BE49-F238E27FC236}">
                    <a16:creationId xmlns:a16="http://schemas.microsoft.com/office/drawing/2014/main" id="{A29A611B-8FB3-4DB5-899C-D45C37D7CEC8}"/>
                  </a:ext>
                </a:extLst>
              </p:cNvPr>
              <p:cNvSpPr/>
              <p:nvPr/>
            </p:nvSpPr>
            <p:spPr>
              <a:xfrm rot="5400000">
                <a:off x="5180202" y="4477469"/>
                <a:ext cx="788565"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四角形: 上の 2 つの角を丸める 20">
                <a:extLst>
                  <a:ext uri="{FF2B5EF4-FFF2-40B4-BE49-F238E27FC236}">
                    <a16:creationId xmlns:a16="http://schemas.microsoft.com/office/drawing/2014/main" id="{EA6F2B61-AD12-4684-94C1-10F6E4193BF5}"/>
                  </a:ext>
                </a:extLst>
              </p:cNvPr>
              <p:cNvSpPr/>
              <p:nvPr/>
            </p:nvSpPr>
            <p:spPr>
              <a:xfrm>
                <a:off x="6560191" y="4449671"/>
                <a:ext cx="2374961"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上の 2 つの角を丸める 21">
                <a:extLst>
                  <a:ext uri="{FF2B5EF4-FFF2-40B4-BE49-F238E27FC236}">
                    <a16:creationId xmlns:a16="http://schemas.microsoft.com/office/drawing/2014/main" id="{C2C088E6-30AC-4F83-9F59-7F4936E0EAA0}"/>
                  </a:ext>
                </a:extLst>
              </p:cNvPr>
              <p:cNvSpPr/>
              <p:nvPr/>
            </p:nvSpPr>
            <p:spPr>
              <a:xfrm rot="16200000">
                <a:off x="9418724" y="2864912"/>
                <a:ext cx="3087002"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上の 2 つの角を丸める 22">
                <a:extLst>
                  <a:ext uri="{FF2B5EF4-FFF2-40B4-BE49-F238E27FC236}">
                    <a16:creationId xmlns:a16="http://schemas.microsoft.com/office/drawing/2014/main" id="{F77629DE-1761-48BF-8C57-6B0BD09B0335}"/>
                  </a:ext>
                </a:extLst>
              </p:cNvPr>
              <p:cNvSpPr/>
              <p:nvPr/>
            </p:nvSpPr>
            <p:spPr>
              <a:xfrm>
                <a:off x="6096001" y="5454271"/>
                <a:ext cx="788565" cy="551940"/>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dirty="0"/>
                  <a:t>B</a:t>
                </a:r>
                <a:endParaRPr kumimoji="1" lang="ja-JP" altLang="en-US" dirty="0"/>
              </a:p>
            </p:txBody>
          </p:sp>
          <p:sp>
            <p:nvSpPr>
              <p:cNvPr id="24" name="四角形: 上の 2 つの角を丸める 23">
                <a:extLst>
                  <a:ext uri="{FF2B5EF4-FFF2-40B4-BE49-F238E27FC236}">
                    <a16:creationId xmlns:a16="http://schemas.microsoft.com/office/drawing/2014/main" id="{52BD218B-F1CA-4E0B-AC73-6C7864935B7A}"/>
                  </a:ext>
                </a:extLst>
              </p:cNvPr>
              <p:cNvSpPr/>
              <p:nvPr/>
            </p:nvSpPr>
            <p:spPr>
              <a:xfrm rot="5400000">
                <a:off x="5247313" y="4410359"/>
                <a:ext cx="788565" cy="562063"/>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p>
            </p:txBody>
          </p:sp>
          <p:sp>
            <p:nvSpPr>
              <p:cNvPr id="25" name="四角形: 上の 2 つの角を丸める 24">
                <a:extLst>
                  <a:ext uri="{FF2B5EF4-FFF2-40B4-BE49-F238E27FC236}">
                    <a16:creationId xmlns:a16="http://schemas.microsoft.com/office/drawing/2014/main" id="{29469786-3B01-44FC-A227-55E05E174C09}"/>
                  </a:ext>
                </a:extLst>
              </p:cNvPr>
              <p:cNvSpPr/>
              <p:nvPr/>
            </p:nvSpPr>
            <p:spPr>
              <a:xfrm rot="5400000">
                <a:off x="5229982" y="5256639"/>
                <a:ext cx="788565" cy="546772"/>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D</a:t>
                </a:r>
              </a:p>
            </p:txBody>
          </p:sp>
          <p:sp>
            <p:nvSpPr>
              <p:cNvPr id="26" name="四角形: 上の 2 つの角を丸める 25">
                <a:extLst>
                  <a:ext uri="{FF2B5EF4-FFF2-40B4-BE49-F238E27FC236}">
                    <a16:creationId xmlns:a16="http://schemas.microsoft.com/office/drawing/2014/main" id="{FF5C05BE-A784-40BB-898F-C8D0DC0FC80E}"/>
                  </a:ext>
                </a:extLst>
              </p:cNvPr>
              <p:cNvSpPr/>
              <p:nvPr/>
            </p:nvSpPr>
            <p:spPr>
              <a:xfrm>
                <a:off x="6560192" y="4297106"/>
                <a:ext cx="2374961" cy="608231"/>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A</a:t>
                </a:r>
                <a:endParaRPr kumimoji="1" lang="ja-JP" altLang="en-US" dirty="0"/>
              </a:p>
            </p:txBody>
          </p:sp>
          <p:sp>
            <p:nvSpPr>
              <p:cNvPr id="27" name="四角形: 上の 2 つの角を丸める 26">
                <a:extLst>
                  <a:ext uri="{FF2B5EF4-FFF2-40B4-BE49-F238E27FC236}">
                    <a16:creationId xmlns:a16="http://schemas.microsoft.com/office/drawing/2014/main" id="{D8EF36E1-E593-4F22-BDC5-6391E51B2263}"/>
                  </a:ext>
                </a:extLst>
              </p:cNvPr>
              <p:cNvSpPr/>
              <p:nvPr/>
            </p:nvSpPr>
            <p:spPr>
              <a:xfrm rot="16200000">
                <a:off x="9418725" y="2864912"/>
                <a:ext cx="3087002" cy="427839"/>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E</a:t>
                </a:r>
              </a:p>
            </p:txBody>
          </p:sp>
          <p:cxnSp>
            <p:nvCxnSpPr>
              <p:cNvPr id="28" name="直線コネクタ 27">
                <a:extLst>
                  <a:ext uri="{FF2B5EF4-FFF2-40B4-BE49-F238E27FC236}">
                    <a16:creationId xmlns:a16="http://schemas.microsoft.com/office/drawing/2014/main" id="{BB37B1B9-4604-49FA-A464-643A0B9B2609}"/>
                  </a:ext>
                </a:extLst>
              </p:cNvPr>
              <p:cNvCxnSpPr>
                <a:cxnSpLocks/>
              </p:cNvCxnSpPr>
              <p:nvPr/>
            </p:nvCxnSpPr>
            <p:spPr>
              <a:xfrm>
                <a:off x="6962862" y="5958232"/>
                <a:ext cx="0" cy="358678"/>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41918E5-9846-4F0C-A455-8DBDE3CB6E5F}"/>
                  </a:ext>
                </a:extLst>
              </p:cNvPr>
              <p:cNvCxnSpPr>
                <a:cxnSpLocks/>
              </p:cNvCxnSpPr>
              <p:nvPr/>
            </p:nvCxnSpPr>
            <p:spPr>
              <a:xfrm>
                <a:off x="7937383" y="5958232"/>
                <a:ext cx="0" cy="358678"/>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74C161D-E94A-414C-BDC1-D9CCAD270F32}"/>
                  </a:ext>
                </a:extLst>
              </p:cNvPr>
              <p:cNvSpPr/>
              <p:nvPr/>
            </p:nvSpPr>
            <p:spPr>
              <a:xfrm>
                <a:off x="5360565" y="1216404"/>
                <a:ext cx="633234" cy="294075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9BF2D08E-CD7F-4A5C-B2C2-E1E98C4156F7}"/>
                  </a:ext>
                </a:extLst>
              </p:cNvPr>
              <p:cNvSpPr txBox="1"/>
              <p:nvPr/>
            </p:nvSpPr>
            <p:spPr>
              <a:xfrm>
                <a:off x="5532134" y="1903610"/>
                <a:ext cx="461665" cy="1866130"/>
              </a:xfrm>
              <a:prstGeom prst="rect">
                <a:avLst/>
              </a:prstGeom>
              <a:noFill/>
            </p:spPr>
            <p:txBody>
              <a:bodyPr vert="eaVert" wrap="square" rtlCol="0">
                <a:spAutoFit/>
              </a:bodyPr>
              <a:lstStyle/>
              <a:p>
                <a:r>
                  <a:rPr lang="ja-JP" altLang="en-US" dirty="0"/>
                  <a:t>未使用の花壇</a:t>
                </a:r>
                <a:endParaRPr kumimoji="1" lang="ja-JP" altLang="en-US" dirty="0"/>
              </a:p>
            </p:txBody>
          </p:sp>
          <p:sp>
            <p:nvSpPr>
              <p:cNvPr id="32" name="テキスト ボックス 31">
                <a:extLst>
                  <a:ext uri="{FF2B5EF4-FFF2-40B4-BE49-F238E27FC236}">
                    <a16:creationId xmlns:a16="http://schemas.microsoft.com/office/drawing/2014/main" id="{7128A9F3-2D78-4491-B206-6BC02FEDB7AB}"/>
                  </a:ext>
                </a:extLst>
              </p:cNvPr>
              <p:cNvSpPr txBox="1"/>
              <p:nvPr/>
            </p:nvSpPr>
            <p:spPr>
              <a:xfrm flipH="1">
                <a:off x="7167975" y="6006211"/>
                <a:ext cx="769408" cy="369332"/>
              </a:xfrm>
              <a:prstGeom prst="rect">
                <a:avLst/>
              </a:prstGeom>
              <a:noFill/>
            </p:spPr>
            <p:txBody>
              <a:bodyPr wrap="square" rtlCol="0">
                <a:spAutoFit/>
              </a:bodyPr>
              <a:lstStyle/>
              <a:p>
                <a:r>
                  <a:rPr kumimoji="1" lang="ja-JP" altLang="en-US" dirty="0"/>
                  <a:t>玄関</a:t>
                </a:r>
              </a:p>
            </p:txBody>
          </p:sp>
          <p:sp>
            <p:nvSpPr>
              <p:cNvPr id="33" name="正方形/長方形 32">
                <a:extLst>
                  <a:ext uri="{FF2B5EF4-FFF2-40B4-BE49-F238E27FC236}">
                    <a16:creationId xmlns:a16="http://schemas.microsoft.com/office/drawing/2014/main" id="{93CC3635-BD93-4646-9713-1DCB40E35ACE}"/>
                  </a:ext>
                </a:extLst>
              </p:cNvPr>
              <p:cNvSpPr/>
              <p:nvPr/>
            </p:nvSpPr>
            <p:spPr>
              <a:xfrm>
                <a:off x="7991913" y="5788404"/>
                <a:ext cx="3184232" cy="2769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6" name="吹き出し: 角を丸めた四角形 5">
              <a:extLst>
                <a:ext uri="{FF2B5EF4-FFF2-40B4-BE49-F238E27FC236}">
                  <a16:creationId xmlns:a16="http://schemas.microsoft.com/office/drawing/2014/main" id="{F58BFDC8-EAA0-40ED-AFF8-C51D26C7A444}"/>
                </a:ext>
              </a:extLst>
            </p:cNvPr>
            <p:cNvSpPr/>
            <p:nvPr/>
          </p:nvSpPr>
          <p:spPr>
            <a:xfrm>
              <a:off x="3986015" y="1436916"/>
              <a:ext cx="2443072" cy="2538131"/>
            </a:xfrm>
            <a:prstGeom prst="wedgeRoundRectCallout">
              <a:avLst>
                <a:gd name="adj1" fmla="val -2284"/>
                <a:gd name="adj2" fmla="val 6649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7" name="図 6">
              <a:extLst>
                <a:ext uri="{FF2B5EF4-FFF2-40B4-BE49-F238E27FC236}">
                  <a16:creationId xmlns:a16="http://schemas.microsoft.com/office/drawing/2014/main" id="{72B3D25B-C8A6-4CB4-9013-E82649F7935B}"/>
                </a:ext>
              </a:extLst>
            </p:cNvPr>
            <p:cNvPicPr>
              <a:picLocks noChangeAspect="1"/>
            </p:cNvPicPr>
            <p:nvPr/>
          </p:nvPicPr>
          <p:blipFill rotWithShape="1">
            <a:blip r:embed="rId2">
              <a:extLst>
                <a:ext uri="{28A0092B-C50C-407E-A947-70E740481C1C}">
                  <a14:useLocalDpi xmlns:a14="http://schemas.microsoft.com/office/drawing/2010/main" val="0"/>
                </a:ext>
              </a:extLst>
            </a:blip>
            <a:srcRect l="-3135" t="1357" r="21414" b="-1357"/>
            <a:stretch/>
          </p:blipFill>
          <p:spPr>
            <a:xfrm rot="5400000">
              <a:off x="4045052" y="1621384"/>
              <a:ext cx="2246853" cy="2062067"/>
            </a:xfrm>
            <a:prstGeom prst="rect">
              <a:avLst/>
            </a:prstGeom>
          </p:spPr>
        </p:pic>
        <p:sp>
          <p:nvSpPr>
            <p:cNvPr id="8" name="吹き出し: 角を丸めた四角形 7">
              <a:extLst>
                <a:ext uri="{FF2B5EF4-FFF2-40B4-BE49-F238E27FC236}">
                  <a16:creationId xmlns:a16="http://schemas.microsoft.com/office/drawing/2014/main" id="{A70221CF-48AD-408E-A249-2B3EB9B25A56}"/>
                </a:ext>
              </a:extLst>
            </p:cNvPr>
            <p:cNvSpPr/>
            <p:nvPr/>
          </p:nvSpPr>
          <p:spPr>
            <a:xfrm>
              <a:off x="65833" y="802032"/>
              <a:ext cx="2414026" cy="2864359"/>
            </a:xfrm>
            <a:prstGeom prst="wedgeRoundRectCallout">
              <a:avLst>
                <a:gd name="adj1" fmla="val 64738"/>
                <a:gd name="adj2" fmla="val 738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252CC880-E52B-4350-A234-8C9F47A33EBD}"/>
                </a:ext>
              </a:extLst>
            </p:cNvPr>
            <p:cNvSpPr/>
            <p:nvPr/>
          </p:nvSpPr>
          <p:spPr>
            <a:xfrm>
              <a:off x="103573" y="4348494"/>
              <a:ext cx="2240479" cy="2412958"/>
            </a:xfrm>
            <a:prstGeom prst="wedgeRoundRectCallout">
              <a:avLst>
                <a:gd name="adj1" fmla="val 65054"/>
                <a:gd name="adj2" fmla="val 1499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EA03C3BF-DC07-4542-AA7E-CC065EBE673A}"/>
                </a:ext>
              </a:extLst>
            </p:cNvPr>
            <p:cNvPicPr>
              <a:picLocks noChangeAspect="1"/>
            </p:cNvPicPr>
            <p:nvPr/>
          </p:nvPicPr>
          <p:blipFill rotWithShape="1">
            <a:blip r:embed="rId3">
              <a:extLst>
                <a:ext uri="{28A0092B-C50C-407E-A947-70E740481C1C}">
                  <a14:useLocalDpi xmlns:a14="http://schemas.microsoft.com/office/drawing/2010/main" val="0"/>
                </a:ext>
              </a:extLst>
            </a:blip>
            <a:srcRect t="11981"/>
            <a:stretch/>
          </p:blipFill>
          <p:spPr>
            <a:xfrm rot="5400000">
              <a:off x="-35345" y="1366800"/>
              <a:ext cx="2539506" cy="1676431"/>
            </a:xfrm>
            <a:prstGeom prst="rect">
              <a:avLst/>
            </a:prstGeom>
          </p:spPr>
        </p:pic>
        <p:pic>
          <p:nvPicPr>
            <p:cNvPr id="11" name="図 10">
              <a:extLst>
                <a:ext uri="{FF2B5EF4-FFF2-40B4-BE49-F238E27FC236}">
                  <a16:creationId xmlns:a16="http://schemas.microsoft.com/office/drawing/2014/main" id="{DBE8DDE5-6434-4EA8-A33E-E9395D3E5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15647" y="4723947"/>
              <a:ext cx="2217246" cy="1662935"/>
            </a:xfrm>
            <a:prstGeom prst="rect">
              <a:avLst/>
            </a:prstGeom>
          </p:spPr>
        </p:pic>
        <p:sp>
          <p:nvSpPr>
            <p:cNvPr id="12" name="吹き出し: 角を丸めた四角形 11">
              <a:extLst>
                <a:ext uri="{FF2B5EF4-FFF2-40B4-BE49-F238E27FC236}">
                  <a16:creationId xmlns:a16="http://schemas.microsoft.com/office/drawing/2014/main" id="{42EF62EE-B45A-4945-BD89-D3315AE583C1}"/>
                </a:ext>
              </a:extLst>
            </p:cNvPr>
            <p:cNvSpPr/>
            <p:nvPr/>
          </p:nvSpPr>
          <p:spPr>
            <a:xfrm>
              <a:off x="9398154" y="4115518"/>
              <a:ext cx="2330783" cy="2616298"/>
            </a:xfrm>
            <a:prstGeom prst="wedgeRoundRectCallout">
              <a:avLst>
                <a:gd name="adj1" fmla="val -268169"/>
                <a:gd name="adj2" fmla="val 2429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吹き出し: 角を丸めた四角形 12">
              <a:extLst>
                <a:ext uri="{FF2B5EF4-FFF2-40B4-BE49-F238E27FC236}">
                  <a16:creationId xmlns:a16="http://schemas.microsoft.com/office/drawing/2014/main" id="{6ABE3395-CA36-4442-A6EF-7E3609B90FBB}"/>
                </a:ext>
              </a:extLst>
            </p:cNvPr>
            <p:cNvSpPr/>
            <p:nvPr/>
          </p:nvSpPr>
          <p:spPr>
            <a:xfrm>
              <a:off x="9482391" y="692259"/>
              <a:ext cx="2246546" cy="3297773"/>
            </a:xfrm>
            <a:prstGeom prst="wedgeRoundRectCallout">
              <a:avLst>
                <a:gd name="adj1" fmla="val -73505"/>
                <a:gd name="adj2" fmla="val 2127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1D0238B4-0524-4048-9D03-194FCECE41E3}"/>
                </a:ext>
              </a:extLst>
            </p:cNvPr>
            <p:cNvPicPr>
              <a:picLocks noChangeAspect="1"/>
            </p:cNvPicPr>
            <p:nvPr/>
          </p:nvPicPr>
          <p:blipFill rotWithShape="1">
            <a:blip r:embed="rId5">
              <a:extLst>
                <a:ext uri="{28A0092B-C50C-407E-A947-70E740481C1C}">
                  <a14:useLocalDpi xmlns:a14="http://schemas.microsoft.com/office/drawing/2010/main" val="0"/>
                </a:ext>
              </a:extLst>
            </a:blip>
            <a:srcRect t="19595"/>
            <a:stretch/>
          </p:blipFill>
          <p:spPr>
            <a:xfrm rot="5400000">
              <a:off x="9161730" y="1491987"/>
              <a:ext cx="2928644" cy="1766078"/>
            </a:xfrm>
            <a:prstGeom prst="rect">
              <a:avLst/>
            </a:prstGeom>
          </p:spPr>
        </p:pic>
        <p:pic>
          <p:nvPicPr>
            <p:cNvPr id="15" name="図 14">
              <a:extLst>
                <a:ext uri="{FF2B5EF4-FFF2-40B4-BE49-F238E27FC236}">
                  <a16:creationId xmlns:a16="http://schemas.microsoft.com/office/drawing/2014/main" id="{9CFFAB14-EE05-4502-BB61-322E3D2E0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416384" y="4556961"/>
              <a:ext cx="2262625" cy="1696969"/>
            </a:xfrm>
            <a:prstGeom prst="rect">
              <a:avLst/>
            </a:prstGeom>
          </p:spPr>
        </p:pic>
      </p:grpSp>
      <p:sp>
        <p:nvSpPr>
          <p:cNvPr id="44" name="正方形/長方形 43">
            <a:extLst>
              <a:ext uri="{FF2B5EF4-FFF2-40B4-BE49-F238E27FC236}">
                <a16:creationId xmlns:a16="http://schemas.microsoft.com/office/drawing/2014/main" id="{58C4C01D-8A9D-4CD1-9018-C1AAF63081C5}"/>
              </a:ext>
            </a:extLst>
          </p:cNvPr>
          <p:cNvSpPr/>
          <p:nvPr/>
        </p:nvSpPr>
        <p:spPr>
          <a:xfrm>
            <a:off x="4728943" y="876550"/>
            <a:ext cx="45719" cy="5300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914F31F3-9028-4BAB-880A-FD11A0772947}"/>
              </a:ext>
            </a:extLst>
          </p:cNvPr>
          <p:cNvGrpSpPr/>
          <p:nvPr/>
        </p:nvGrpSpPr>
        <p:grpSpPr>
          <a:xfrm>
            <a:off x="0" y="0"/>
            <a:ext cx="12192000" cy="6858000"/>
            <a:chOff x="0" y="0"/>
            <a:chExt cx="12192000" cy="6858000"/>
          </a:xfrm>
        </p:grpSpPr>
        <p:grpSp>
          <p:nvGrpSpPr>
            <p:cNvPr id="45" name="グループ化 44">
              <a:extLst>
                <a:ext uri="{FF2B5EF4-FFF2-40B4-BE49-F238E27FC236}">
                  <a16:creationId xmlns:a16="http://schemas.microsoft.com/office/drawing/2014/main" id="{F0075354-3F25-4429-859E-E62D0C18415E}"/>
                </a:ext>
              </a:extLst>
            </p:cNvPr>
            <p:cNvGrpSpPr/>
            <p:nvPr/>
          </p:nvGrpSpPr>
          <p:grpSpPr>
            <a:xfrm>
              <a:off x="0" y="5714999"/>
              <a:ext cx="12192000" cy="1143001"/>
              <a:chOff x="0" y="5714999"/>
              <a:chExt cx="12192000" cy="1143001"/>
            </a:xfrm>
          </p:grpSpPr>
          <p:sp>
            <p:nvSpPr>
              <p:cNvPr id="49" name="正方形/長方形 48">
                <a:extLst>
                  <a:ext uri="{FF2B5EF4-FFF2-40B4-BE49-F238E27FC236}">
                    <a16:creationId xmlns:a16="http://schemas.microsoft.com/office/drawing/2014/main" id="{E3A457AB-8A62-4C72-A4FB-17EC4D52C0B8}"/>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グラフィックス 49" descr="都市">
                <a:extLst>
                  <a:ext uri="{FF2B5EF4-FFF2-40B4-BE49-F238E27FC236}">
                    <a16:creationId xmlns:a16="http://schemas.microsoft.com/office/drawing/2014/main" id="{CBFEED57-CD92-43F7-83AC-D0F3C3592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48646" y="5714999"/>
                <a:ext cx="1043354" cy="1043354"/>
              </a:xfrm>
              <a:prstGeom prst="rect">
                <a:avLst/>
              </a:prstGeom>
            </p:spPr>
          </p:pic>
          <p:pic>
            <p:nvPicPr>
              <p:cNvPr id="51" name="グラフィックス 50" descr="建物">
                <a:extLst>
                  <a:ext uri="{FF2B5EF4-FFF2-40B4-BE49-F238E27FC236}">
                    <a16:creationId xmlns:a16="http://schemas.microsoft.com/office/drawing/2014/main" id="{5B4D55D5-D54F-4D8B-8CEA-715B94515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00946" y="5714999"/>
                <a:ext cx="914400" cy="914400"/>
              </a:xfrm>
              <a:prstGeom prst="rect">
                <a:avLst/>
              </a:prstGeom>
            </p:spPr>
          </p:pic>
        </p:grpSp>
        <p:grpSp>
          <p:nvGrpSpPr>
            <p:cNvPr id="46" name="グループ化 45">
              <a:extLst>
                <a:ext uri="{FF2B5EF4-FFF2-40B4-BE49-F238E27FC236}">
                  <a16:creationId xmlns:a16="http://schemas.microsoft.com/office/drawing/2014/main" id="{46A5F174-1263-486B-9F3D-51808BD378A7}"/>
                </a:ext>
              </a:extLst>
            </p:cNvPr>
            <p:cNvGrpSpPr/>
            <p:nvPr/>
          </p:nvGrpSpPr>
          <p:grpSpPr>
            <a:xfrm>
              <a:off x="0" y="0"/>
              <a:ext cx="12192000" cy="738555"/>
              <a:chOff x="-237392" y="0"/>
              <a:chExt cx="12581792" cy="580292"/>
            </a:xfrm>
          </p:grpSpPr>
          <p:sp>
            <p:nvSpPr>
              <p:cNvPr id="47" name="正方形/長方形 46">
                <a:extLst>
                  <a:ext uri="{FF2B5EF4-FFF2-40B4-BE49-F238E27FC236}">
                    <a16:creationId xmlns:a16="http://schemas.microsoft.com/office/drawing/2014/main" id="{62EFC80F-0349-4ECB-A292-08706B60FB5C}"/>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453B5FC-AE8F-4D23-B814-CFAFDA786A1F}"/>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2" name="図 51">
            <a:extLst>
              <a:ext uri="{FF2B5EF4-FFF2-40B4-BE49-F238E27FC236}">
                <a16:creationId xmlns:a16="http://schemas.microsoft.com/office/drawing/2014/main" id="{F254AC3B-CEEF-49A3-9F73-3A6877FC1EF1}"/>
              </a:ext>
            </a:extLst>
          </p:cNvPr>
          <p:cNvPicPr>
            <a:picLocks noChangeAspect="1"/>
          </p:cNvPicPr>
          <p:nvPr/>
        </p:nvPicPr>
        <p:blipFill rotWithShape="1">
          <a:blip r:embed="rId11">
            <a:biLevel thresh="25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54995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33039306-713B-455E-B898-BA76995CB593}"/>
              </a:ext>
            </a:extLst>
          </p:cNvPr>
          <p:cNvGrpSpPr/>
          <p:nvPr/>
        </p:nvGrpSpPr>
        <p:grpSpPr>
          <a:xfrm>
            <a:off x="7142284" y="864607"/>
            <a:ext cx="3947746" cy="4229100"/>
            <a:chOff x="6594146" y="1286151"/>
            <a:chExt cx="3947746" cy="4229100"/>
          </a:xfrm>
        </p:grpSpPr>
        <p:sp>
          <p:nvSpPr>
            <p:cNvPr id="8" name="楕円 7">
              <a:extLst>
                <a:ext uri="{FF2B5EF4-FFF2-40B4-BE49-F238E27FC236}">
                  <a16:creationId xmlns:a16="http://schemas.microsoft.com/office/drawing/2014/main" id="{ABD8D315-861E-48F8-9BDB-742CD71EFEFF}"/>
                </a:ext>
              </a:extLst>
            </p:cNvPr>
            <p:cNvSpPr/>
            <p:nvPr/>
          </p:nvSpPr>
          <p:spPr>
            <a:xfrm>
              <a:off x="7849222" y="2286002"/>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HG創英角ｺﾞｼｯｸUB" panose="020B0909000000000000" pitchFamily="49" charset="-128"/>
                  <a:ea typeface="HG創英角ｺﾞｼｯｸUB" panose="020B0909000000000000" pitchFamily="49" charset="-128"/>
                </a:rPr>
                <a:t>データ</a:t>
              </a:r>
              <a:endParaRPr kumimoji="1" lang="en-US" altLang="ja-JP" sz="2000" dirty="0">
                <a:latin typeface="HG創英角ｺﾞｼｯｸUB" panose="020B0909000000000000" pitchFamily="49" charset="-128"/>
                <a:ea typeface="HG創英角ｺﾞｼｯｸUB" panose="020B0909000000000000" pitchFamily="49" charset="-128"/>
              </a:endParaRPr>
            </a:p>
            <a:p>
              <a:pPr algn="ctr"/>
              <a:r>
                <a:rPr kumimoji="1" lang="ja-JP" altLang="en-US" sz="2000" dirty="0">
                  <a:latin typeface="HG創英角ｺﾞｼｯｸUB" panose="020B0909000000000000" pitchFamily="49" charset="-128"/>
                  <a:ea typeface="HG創英角ｺﾞｼｯｸUB" panose="020B0909000000000000" pitchFamily="49" charset="-128"/>
                </a:rPr>
                <a:t>ベース</a:t>
              </a:r>
              <a:endParaRPr kumimoji="1" lang="ja-JP" altLang="en-US" sz="1400" dirty="0">
                <a:latin typeface="HG創英角ｺﾞｼｯｸUB" panose="020B0909000000000000" pitchFamily="49" charset="-128"/>
                <a:ea typeface="HG創英角ｺﾞｼｯｸUB" panose="020B0909000000000000" pitchFamily="49" charset="-128"/>
              </a:endParaRPr>
            </a:p>
          </p:txBody>
        </p:sp>
        <p:sp>
          <p:nvSpPr>
            <p:cNvPr id="9" name="楕円 8">
              <a:extLst>
                <a:ext uri="{FF2B5EF4-FFF2-40B4-BE49-F238E27FC236}">
                  <a16:creationId xmlns:a16="http://schemas.microsoft.com/office/drawing/2014/main" id="{AFA7358F-F25C-4137-B611-C3732D46E6DF}"/>
                </a:ext>
              </a:extLst>
            </p:cNvPr>
            <p:cNvSpPr/>
            <p:nvPr/>
          </p:nvSpPr>
          <p:spPr>
            <a:xfrm>
              <a:off x="6978482" y="3697716"/>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HG創英角ｺﾞｼｯｸUB" panose="020B0909000000000000" pitchFamily="49" charset="-128"/>
                  <a:ea typeface="HG創英角ｺﾞｼｯｸUB" panose="020B0909000000000000" pitchFamily="49" charset="-128"/>
                </a:rPr>
                <a:t>フロントエンド</a:t>
              </a:r>
              <a:endParaRPr kumimoji="1" lang="ja-JP" altLang="en-US" dirty="0">
                <a:latin typeface="HG創英角ｺﾞｼｯｸUB" panose="020B0909000000000000" pitchFamily="49" charset="-128"/>
                <a:ea typeface="HG創英角ｺﾞｼｯｸUB" panose="020B0909000000000000" pitchFamily="49" charset="-128"/>
              </a:endParaRPr>
            </a:p>
          </p:txBody>
        </p:sp>
        <p:sp>
          <p:nvSpPr>
            <p:cNvPr id="10" name="楕円 9">
              <a:extLst>
                <a:ext uri="{FF2B5EF4-FFF2-40B4-BE49-F238E27FC236}">
                  <a16:creationId xmlns:a16="http://schemas.microsoft.com/office/drawing/2014/main" id="{5626D3E4-C890-4EEF-B0A0-44026D6DFAF8}"/>
                </a:ext>
              </a:extLst>
            </p:cNvPr>
            <p:cNvSpPr/>
            <p:nvPr/>
          </p:nvSpPr>
          <p:spPr>
            <a:xfrm>
              <a:off x="8837669" y="3697715"/>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HG創英角ｺﾞｼｯｸUB" panose="020B0909000000000000" pitchFamily="49" charset="-128"/>
                  <a:ea typeface="HG創英角ｺﾞｼｯｸUB" panose="020B0909000000000000" pitchFamily="49" charset="-128"/>
                </a:rPr>
                <a:t>バック</a:t>
              </a:r>
              <a:endParaRPr lang="en-US" altLang="ja-JP" dirty="0">
                <a:latin typeface="HG創英角ｺﾞｼｯｸUB" panose="020B0909000000000000" pitchFamily="49" charset="-128"/>
                <a:ea typeface="HG創英角ｺﾞｼｯｸUB" panose="020B0909000000000000" pitchFamily="49" charset="-128"/>
              </a:endParaRPr>
            </a:p>
            <a:p>
              <a:pPr algn="ctr"/>
              <a:r>
                <a:rPr kumimoji="1" lang="ja-JP" altLang="en-US" dirty="0">
                  <a:latin typeface="HG創英角ｺﾞｼｯｸUB" panose="020B0909000000000000" pitchFamily="49" charset="-128"/>
                  <a:ea typeface="HG創英角ｺﾞｼｯｸUB" panose="020B0909000000000000" pitchFamily="49" charset="-128"/>
                </a:rPr>
                <a:t>エンド</a:t>
              </a:r>
              <a:endParaRPr kumimoji="1" lang="en-US" altLang="ja-JP" dirty="0">
                <a:latin typeface="HG創英角ｺﾞｼｯｸUB" panose="020B0909000000000000" pitchFamily="49" charset="-128"/>
                <a:ea typeface="HG創英角ｺﾞｼｯｸUB" panose="020B0909000000000000" pitchFamily="49" charset="-128"/>
              </a:endParaRPr>
            </a:p>
          </p:txBody>
        </p:sp>
        <p:sp>
          <p:nvSpPr>
            <p:cNvPr id="12" name="テキスト ボックス 11">
              <a:extLst>
                <a:ext uri="{FF2B5EF4-FFF2-40B4-BE49-F238E27FC236}">
                  <a16:creationId xmlns:a16="http://schemas.microsoft.com/office/drawing/2014/main" id="{A01090AB-80F6-454B-8C35-4C2BFCB0B44E}"/>
                </a:ext>
              </a:extLst>
            </p:cNvPr>
            <p:cNvSpPr txBox="1"/>
            <p:nvPr/>
          </p:nvSpPr>
          <p:spPr>
            <a:xfrm>
              <a:off x="7145837" y="1595804"/>
              <a:ext cx="2675171" cy="461665"/>
            </a:xfrm>
            <a:prstGeom prst="rect">
              <a:avLst/>
            </a:prstGeom>
            <a:noFill/>
          </p:spPr>
          <p:txBody>
            <a:bodyPr wrap="square" rtlCol="0">
              <a:spAutoFit/>
            </a:bodyPr>
            <a:lstStyle/>
            <a:p>
              <a:r>
                <a:rPr kumimoji="1" lang="ja-JP" altLang="en-US" sz="2400" b="1" u="sng" dirty="0"/>
                <a:t>自主制作のテーマ</a:t>
              </a:r>
            </a:p>
          </p:txBody>
        </p:sp>
        <p:sp>
          <p:nvSpPr>
            <p:cNvPr id="4" name="四角形: 角を丸くする 3">
              <a:extLst>
                <a:ext uri="{FF2B5EF4-FFF2-40B4-BE49-F238E27FC236}">
                  <a16:creationId xmlns:a16="http://schemas.microsoft.com/office/drawing/2014/main" id="{DD27D43B-E8CB-410D-8B95-7B6428EBD8AA}"/>
                </a:ext>
              </a:extLst>
            </p:cNvPr>
            <p:cNvSpPr/>
            <p:nvPr/>
          </p:nvSpPr>
          <p:spPr>
            <a:xfrm>
              <a:off x="6594146" y="1286151"/>
              <a:ext cx="3947746" cy="422910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ACB56B79-9A22-42E2-8C4A-3A223996837D}"/>
              </a:ext>
            </a:extLst>
          </p:cNvPr>
          <p:cNvGrpSpPr/>
          <p:nvPr/>
        </p:nvGrpSpPr>
        <p:grpSpPr>
          <a:xfrm>
            <a:off x="859403" y="857806"/>
            <a:ext cx="4242401" cy="4235901"/>
            <a:chOff x="1169376" y="1314450"/>
            <a:chExt cx="4615961" cy="4229100"/>
          </a:xfrm>
        </p:grpSpPr>
        <p:pic>
          <p:nvPicPr>
            <p:cNvPr id="5" name="図 4">
              <a:extLst>
                <a:ext uri="{FF2B5EF4-FFF2-40B4-BE49-F238E27FC236}">
                  <a16:creationId xmlns:a16="http://schemas.microsoft.com/office/drawing/2014/main" id="{A8B26ED3-A23E-4535-A282-014330D87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37" y="2242847"/>
              <a:ext cx="3903097" cy="2927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四角形: 角を丸くする 10">
              <a:extLst>
                <a:ext uri="{FF2B5EF4-FFF2-40B4-BE49-F238E27FC236}">
                  <a16:creationId xmlns:a16="http://schemas.microsoft.com/office/drawing/2014/main" id="{739EDD71-F93E-4CF6-ADB5-81BEED4A36EB}"/>
                </a:ext>
              </a:extLst>
            </p:cNvPr>
            <p:cNvSpPr/>
            <p:nvPr/>
          </p:nvSpPr>
          <p:spPr>
            <a:xfrm>
              <a:off x="1169376" y="1314450"/>
              <a:ext cx="4615961" cy="422910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96CD739-C6B1-4CB4-BF9E-34B304BBA4EB}"/>
                </a:ext>
              </a:extLst>
            </p:cNvPr>
            <p:cNvSpPr txBox="1"/>
            <p:nvPr/>
          </p:nvSpPr>
          <p:spPr>
            <a:xfrm>
              <a:off x="2082899" y="1595803"/>
              <a:ext cx="2675171" cy="461665"/>
            </a:xfrm>
            <a:prstGeom prst="rect">
              <a:avLst/>
            </a:prstGeom>
            <a:noFill/>
          </p:spPr>
          <p:txBody>
            <a:bodyPr wrap="square" rtlCol="0">
              <a:spAutoFit/>
            </a:bodyPr>
            <a:lstStyle/>
            <a:p>
              <a:pPr algn="ctr"/>
              <a:r>
                <a:rPr lang="ja-JP" altLang="en-US" sz="2400" b="1" u="sng" dirty="0"/>
                <a:t>多肉植物</a:t>
              </a:r>
              <a:endParaRPr kumimoji="1" lang="ja-JP" altLang="en-US" sz="2400" b="1" u="sng" dirty="0"/>
            </a:p>
          </p:txBody>
        </p:sp>
      </p:grpSp>
      <p:pic>
        <p:nvPicPr>
          <p:cNvPr id="14" name="グラフィックス 13" descr="握手">
            <a:extLst>
              <a:ext uri="{FF2B5EF4-FFF2-40B4-BE49-F238E27FC236}">
                <a16:creationId xmlns:a16="http://schemas.microsoft.com/office/drawing/2014/main" id="{D74A7432-E996-4773-9026-482A63457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0948" y="2124106"/>
            <a:ext cx="1710104" cy="1710104"/>
          </a:xfrm>
          <a:prstGeom prst="rect">
            <a:avLst/>
          </a:prstGeom>
        </p:spPr>
      </p:pic>
      <p:sp>
        <p:nvSpPr>
          <p:cNvPr id="19" name="吹き出し: 上矢印 18">
            <a:extLst>
              <a:ext uri="{FF2B5EF4-FFF2-40B4-BE49-F238E27FC236}">
                <a16:creationId xmlns:a16="http://schemas.microsoft.com/office/drawing/2014/main" id="{F5553CF8-71AE-48DC-90B8-AB983914F7CE}"/>
              </a:ext>
            </a:extLst>
          </p:cNvPr>
          <p:cNvSpPr/>
          <p:nvPr/>
        </p:nvSpPr>
        <p:spPr>
          <a:xfrm>
            <a:off x="3261946" y="3560884"/>
            <a:ext cx="5682447" cy="2787711"/>
          </a:xfrm>
          <a:prstGeom prst="upArrowCallout">
            <a:avLst>
              <a:gd name="adj1" fmla="val 11554"/>
              <a:gd name="adj2" fmla="val 12227"/>
              <a:gd name="adj3" fmla="val 25000"/>
              <a:gd name="adj4" fmla="val 37184"/>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a:t>独立したこの二つの要素をどのようにして繋げる？</a:t>
            </a:r>
          </a:p>
        </p:txBody>
      </p:sp>
      <p:pic>
        <p:nvPicPr>
          <p:cNvPr id="21" name="グラフィックス 20" descr="ユーザー">
            <a:extLst>
              <a:ext uri="{FF2B5EF4-FFF2-40B4-BE49-F238E27FC236}">
                <a16:creationId xmlns:a16="http://schemas.microsoft.com/office/drawing/2014/main" id="{949DAF81-33AD-4DD6-9E13-B3EA42619E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3624" y="901760"/>
            <a:ext cx="729607" cy="729607"/>
          </a:xfrm>
          <a:prstGeom prst="rect">
            <a:avLst/>
          </a:prstGeom>
        </p:spPr>
      </p:pic>
      <p:pic>
        <p:nvPicPr>
          <p:cNvPr id="23" name="グラフィックス 22" descr="建物">
            <a:extLst>
              <a:ext uri="{FF2B5EF4-FFF2-40B4-BE49-F238E27FC236}">
                <a16:creationId xmlns:a16="http://schemas.microsoft.com/office/drawing/2014/main" id="{0ED0325C-3BE0-4C09-AF92-96CA15DAE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7137" y="995044"/>
            <a:ext cx="640881" cy="640881"/>
          </a:xfrm>
          <a:prstGeom prst="rect">
            <a:avLst/>
          </a:prstGeom>
        </p:spPr>
      </p:pic>
      <p:grpSp>
        <p:nvGrpSpPr>
          <p:cNvPr id="24" name="グループ化 23">
            <a:extLst>
              <a:ext uri="{FF2B5EF4-FFF2-40B4-BE49-F238E27FC236}">
                <a16:creationId xmlns:a16="http://schemas.microsoft.com/office/drawing/2014/main" id="{5A5AB274-A0B2-4A66-B047-52E0A7B08A53}"/>
              </a:ext>
            </a:extLst>
          </p:cNvPr>
          <p:cNvGrpSpPr/>
          <p:nvPr/>
        </p:nvGrpSpPr>
        <p:grpSpPr>
          <a:xfrm>
            <a:off x="0" y="0"/>
            <a:ext cx="12192000" cy="738554"/>
            <a:chOff x="0" y="0"/>
            <a:chExt cx="12192000" cy="738554"/>
          </a:xfrm>
        </p:grpSpPr>
        <p:grpSp>
          <p:nvGrpSpPr>
            <p:cNvPr id="25" name="グループ化 24">
              <a:extLst>
                <a:ext uri="{FF2B5EF4-FFF2-40B4-BE49-F238E27FC236}">
                  <a16:creationId xmlns:a16="http://schemas.microsoft.com/office/drawing/2014/main" id="{9DBC50D0-4CCC-4350-9C06-B4E4B0AECC48}"/>
                </a:ext>
              </a:extLst>
            </p:cNvPr>
            <p:cNvGrpSpPr/>
            <p:nvPr/>
          </p:nvGrpSpPr>
          <p:grpSpPr>
            <a:xfrm>
              <a:off x="0" y="0"/>
              <a:ext cx="12192000" cy="738554"/>
              <a:chOff x="-237392" y="0"/>
              <a:chExt cx="12581792" cy="580292"/>
            </a:xfrm>
          </p:grpSpPr>
          <p:sp>
            <p:nvSpPr>
              <p:cNvPr id="27" name="正方形/長方形 26">
                <a:extLst>
                  <a:ext uri="{FF2B5EF4-FFF2-40B4-BE49-F238E27FC236}">
                    <a16:creationId xmlns:a16="http://schemas.microsoft.com/office/drawing/2014/main" id="{C02E7F97-0FBA-4F26-BCAC-F6CA5EF0112E}"/>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1D3BF28-D7EB-4D5F-9F60-F94F91A2CAF8}"/>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6" name="図 25">
              <a:extLst>
                <a:ext uri="{FF2B5EF4-FFF2-40B4-BE49-F238E27FC236}">
                  <a16:creationId xmlns:a16="http://schemas.microsoft.com/office/drawing/2014/main" id="{2AD2F821-270A-412F-9C73-8861E90A3105}"/>
                </a:ext>
              </a:extLst>
            </p:cNvPr>
            <p:cNvPicPr>
              <a:picLocks noChangeAspect="1"/>
            </p:cNvPicPr>
            <p:nvPr/>
          </p:nvPicPr>
          <p:blipFill rotWithShape="1">
            <a:blip r:embed="rId9">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29" name="グループ化 28">
            <a:extLst>
              <a:ext uri="{FF2B5EF4-FFF2-40B4-BE49-F238E27FC236}">
                <a16:creationId xmlns:a16="http://schemas.microsoft.com/office/drawing/2014/main" id="{623850EF-60F8-4041-8DDD-DAF12FB4D741}"/>
              </a:ext>
            </a:extLst>
          </p:cNvPr>
          <p:cNvGrpSpPr/>
          <p:nvPr/>
        </p:nvGrpSpPr>
        <p:grpSpPr>
          <a:xfrm>
            <a:off x="0" y="5714999"/>
            <a:ext cx="12192000" cy="1143001"/>
            <a:chOff x="0" y="5714999"/>
            <a:chExt cx="12192000" cy="1143001"/>
          </a:xfrm>
        </p:grpSpPr>
        <p:sp>
          <p:nvSpPr>
            <p:cNvPr id="30" name="正方形/長方形 29">
              <a:extLst>
                <a:ext uri="{FF2B5EF4-FFF2-40B4-BE49-F238E27FC236}">
                  <a16:creationId xmlns:a16="http://schemas.microsoft.com/office/drawing/2014/main" id="{AC1D9482-AE34-450E-8387-9837A84D84BE}"/>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グラフィックス 30" descr="都市">
              <a:extLst>
                <a:ext uri="{FF2B5EF4-FFF2-40B4-BE49-F238E27FC236}">
                  <a16:creationId xmlns:a16="http://schemas.microsoft.com/office/drawing/2014/main" id="{48C4802F-137E-4CB8-A5DF-6F27BD75A7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32" name="グラフィックス 31" descr="建物">
              <a:extLst>
                <a:ext uri="{FF2B5EF4-FFF2-40B4-BE49-F238E27FC236}">
                  <a16:creationId xmlns:a16="http://schemas.microsoft.com/office/drawing/2014/main" id="{F0607C09-63D0-4A0D-9C6C-81A2360B8E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33" name="グループ化 32">
            <a:extLst>
              <a:ext uri="{FF2B5EF4-FFF2-40B4-BE49-F238E27FC236}">
                <a16:creationId xmlns:a16="http://schemas.microsoft.com/office/drawing/2014/main" id="{661F9BB2-BB5B-4352-AA0F-28FE21046D30}"/>
              </a:ext>
            </a:extLst>
          </p:cNvPr>
          <p:cNvGrpSpPr/>
          <p:nvPr/>
        </p:nvGrpSpPr>
        <p:grpSpPr>
          <a:xfrm>
            <a:off x="0" y="0"/>
            <a:ext cx="12192000" cy="6858000"/>
            <a:chOff x="0" y="0"/>
            <a:chExt cx="12192000" cy="6858000"/>
          </a:xfrm>
        </p:grpSpPr>
        <p:grpSp>
          <p:nvGrpSpPr>
            <p:cNvPr id="34" name="グループ化 33">
              <a:extLst>
                <a:ext uri="{FF2B5EF4-FFF2-40B4-BE49-F238E27FC236}">
                  <a16:creationId xmlns:a16="http://schemas.microsoft.com/office/drawing/2014/main" id="{3886AFB0-370B-47BA-9C63-FB358FE5FDF4}"/>
                </a:ext>
              </a:extLst>
            </p:cNvPr>
            <p:cNvGrpSpPr/>
            <p:nvPr/>
          </p:nvGrpSpPr>
          <p:grpSpPr>
            <a:xfrm>
              <a:off x="0" y="5714999"/>
              <a:ext cx="12192000" cy="1143001"/>
              <a:chOff x="0" y="5714999"/>
              <a:chExt cx="12192000" cy="1143001"/>
            </a:xfrm>
          </p:grpSpPr>
          <p:sp>
            <p:nvSpPr>
              <p:cNvPr id="38" name="正方形/長方形 37">
                <a:extLst>
                  <a:ext uri="{FF2B5EF4-FFF2-40B4-BE49-F238E27FC236}">
                    <a16:creationId xmlns:a16="http://schemas.microsoft.com/office/drawing/2014/main" id="{7AB1E0F7-6650-4C1B-9A1C-D3EB04491AAB}"/>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グラフィックス 38" descr="都市">
                <a:extLst>
                  <a:ext uri="{FF2B5EF4-FFF2-40B4-BE49-F238E27FC236}">
                    <a16:creationId xmlns:a16="http://schemas.microsoft.com/office/drawing/2014/main" id="{C9C05EE2-95F7-4D2C-B9C9-6D419F505A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40" name="グラフィックス 39" descr="建物">
                <a:extLst>
                  <a:ext uri="{FF2B5EF4-FFF2-40B4-BE49-F238E27FC236}">
                    <a16:creationId xmlns:a16="http://schemas.microsoft.com/office/drawing/2014/main" id="{B0B6AA6A-A82A-4132-ADDD-20F5C4A9D6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35" name="グループ化 34">
              <a:extLst>
                <a:ext uri="{FF2B5EF4-FFF2-40B4-BE49-F238E27FC236}">
                  <a16:creationId xmlns:a16="http://schemas.microsoft.com/office/drawing/2014/main" id="{95A5BC2B-F165-43BD-9493-CEACE49367E8}"/>
                </a:ext>
              </a:extLst>
            </p:cNvPr>
            <p:cNvGrpSpPr/>
            <p:nvPr/>
          </p:nvGrpSpPr>
          <p:grpSpPr>
            <a:xfrm>
              <a:off x="0" y="0"/>
              <a:ext cx="12192000" cy="738555"/>
              <a:chOff x="-237392" y="0"/>
              <a:chExt cx="12581792" cy="580292"/>
            </a:xfrm>
          </p:grpSpPr>
          <p:sp>
            <p:nvSpPr>
              <p:cNvPr id="36" name="正方形/長方形 35">
                <a:extLst>
                  <a:ext uri="{FF2B5EF4-FFF2-40B4-BE49-F238E27FC236}">
                    <a16:creationId xmlns:a16="http://schemas.microsoft.com/office/drawing/2014/main" id="{37FFA9A9-503E-4925-856D-6AD3B74D0F96}"/>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C13251D-20DE-4163-BAB8-79840857A03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1" name="図 40">
            <a:extLst>
              <a:ext uri="{FF2B5EF4-FFF2-40B4-BE49-F238E27FC236}">
                <a16:creationId xmlns:a16="http://schemas.microsoft.com/office/drawing/2014/main" id="{ED4A74BA-8A9B-4634-BED0-C0B215095F26}"/>
              </a:ext>
            </a:extLst>
          </p:cNvPr>
          <p:cNvPicPr>
            <a:picLocks noChangeAspect="1"/>
          </p:cNvPicPr>
          <p:nvPr/>
        </p:nvPicPr>
        <p:blipFill rotWithShape="1">
          <a:blip r:embed="rId9">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298677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手法と開発目的</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288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DA03C-BD4B-4B6C-BD3A-48E639401689}"/>
              </a:ext>
            </a:extLst>
          </p:cNvPr>
          <p:cNvSpPr>
            <a:spLocks noGrp="1"/>
          </p:cNvSpPr>
          <p:nvPr>
            <p:ph type="title"/>
          </p:nvPr>
        </p:nvSpPr>
        <p:spPr>
          <a:xfrm>
            <a:off x="832634" y="611798"/>
            <a:ext cx="10515600" cy="1325563"/>
          </a:xfrm>
        </p:spPr>
        <p:txBody>
          <a:bodyPr/>
          <a:lstStyle/>
          <a:p>
            <a:r>
              <a:rPr kumimoji="1" lang="ja-JP" altLang="en-US" b="1" dirty="0">
                <a:latin typeface="メイリオ" panose="020B0604030504040204" pitchFamily="50" charset="-128"/>
                <a:ea typeface="メイリオ" panose="020B0604030504040204" pitchFamily="50" charset="-128"/>
              </a:rPr>
              <a:t>手法</a:t>
            </a:r>
          </a:p>
        </p:txBody>
      </p:sp>
      <p:pic>
        <p:nvPicPr>
          <p:cNvPr id="4" name="コンテンツ プレースホルダー 3" descr="多肉植物">
            <a:extLst>
              <a:ext uri="{FF2B5EF4-FFF2-40B4-BE49-F238E27FC236}">
                <a16:creationId xmlns:a16="http://schemas.microsoft.com/office/drawing/2014/main" id="{5B7A709A-5B31-43F2-9B9E-24DC2AA4B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2845" y="1742470"/>
            <a:ext cx="3421955" cy="3421955"/>
          </a:xfrm>
          <a:prstGeom prst="rect">
            <a:avLst/>
          </a:prstGeom>
        </p:spPr>
      </p:pic>
      <p:grpSp>
        <p:nvGrpSpPr>
          <p:cNvPr id="13" name="グループ化 12">
            <a:extLst>
              <a:ext uri="{FF2B5EF4-FFF2-40B4-BE49-F238E27FC236}">
                <a16:creationId xmlns:a16="http://schemas.microsoft.com/office/drawing/2014/main" id="{E905972C-E6E0-4061-AE16-132FCC1CF979}"/>
              </a:ext>
            </a:extLst>
          </p:cNvPr>
          <p:cNvGrpSpPr/>
          <p:nvPr/>
        </p:nvGrpSpPr>
        <p:grpSpPr>
          <a:xfrm>
            <a:off x="5402692" y="1598738"/>
            <a:ext cx="5238931" cy="2493637"/>
            <a:chOff x="4775512" y="1476824"/>
            <a:chExt cx="5839734" cy="2493637"/>
          </a:xfrm>
        </p:grpSpPr>
        <p:cxnSp>
          <p:nvCxnSpPr>
            <p:cNvPr id="7" name="コネクタ: 曲線 6">
              <a:extLst>
                <a:ext uri="{FF2B5EF4-FFF2-40B4-BE49-F238E27FC236}">
                  <a16:creationId xmlns:a16="http://schemas.microsoft.com/office/drawing/2014/main" id="{36A4DF3B-EB98-433B-8E65-4CA19C0DA2E8}"/>
                </a:ext>
              </a:extLst>
            </p:cNvPr>
            <p:cNvCxnSpPr>
              <a:cxnSpLocks/>
              <a:stCxn id="5" idx="0"/>
              <a:endCxn id="24" idx="0"/>
            </p:cNvCxnSpPr>
            <p:nvPr/>
          </p:nvCxnSpPr>
          <p:spPr>
            <a:xfrm rot="16200000" flipV="1">
              <a:off x="6430976" y="-178640"/>
              <a:ext cx="269184" cy="3580111"/>
            </a:xfrm>
            <a:prstGeom prst="curvedConnector3">
              <a:avLst>
                <a:gd name="adj1" fmla="val 184923"/>
              </a:avLst>
            </a:prstGeom>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83D566DC-8344-4F73-8DAB-9D4A35BAAE5D}"/>
                </a:ext>
              </a:extLst>
            </p:cNvPr>
            <p:cNvGrpSpPr/>
            <p:nvPr/>
          </p:nvGrpSpPr>
          <p:grpSpPr>
            <a:xfrm>
              <a:off x="6096000" y="1746007"/>
              <a:ext cx="4519246" cy="2224454"/>
              <a:chOff x="6096000" y="1758462"/>
              <a:chExt cx="4519246" cy="2224454"/>
            </a:xfrm>
          </p:grpSpPr>
          <p:sp>
            <p:nvSpPr>
              <p:cNvPr id="5" name="四角形: 角を丸くする 4">
                <a:extLst>
                  <a:ext uri="{FF2B5EF4-FFF2-40B4-BE49-F238E27FC236}">
                    <a16:creationId xmlns:a16="http://schemas.microsoft.com/office/drawing/2014/main" id="{94FB0F87-FC61-4505-972B-607787D26AB9}"/>
                  </a:ext>
                </a:extLst>
              </p:cNvPr>
              <p:cNvSpPr/>
              <p:nvPr/>
            </p:nvSpPr>
            <p:spPr>
              <a:xfrm>
                <a:off x="6096000" y="1758462"/>
                <a:ext cx="4519246" cy="222445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C4DA19-6A81-4F60-AEC9-AC04037ADA88}"/>
                  </a:ext>
                </a:extLst>
              </p:cNvPr>
              <p:cNvSpPr txBox="1"/>
              <p:nvPr/>
            </p:nvSpPr>
            <p:spPr>
              <a:xfrm>
                <a:off x="6423003" y="1947359"/>
                <a:ext cx="3912577" cy="1846659"/>
              </a:xfrm>
              <a:prstGeom prst="rect">
                <a:avLst/>
              </a:prstGeom>
              <a:noFill/>
            </p:spPr>
            <p:txBody>
              <a:bodyPr wrap="square" rtlCol="0">
                <a:spAutoFit/>
              </a:bodyPr>
              <a:lstStyle/>
              <a:p>
                <a:r>
                  <a:rPr lang="ja-JP" altLang="en-US" sz="1600" b="1" u="sng" dirty="0"/>
                  <a:t>多肉植物の情報</a:t>
                </a:r>
                <a:endParaRPr kumimoji="1" lang="en-US" altLang="ja-JP" sz="1600" b="1" u="sng" dirty="0"/>
              </a:p>
              <a:p>
                <a:r>
                  <a:rPr kumimoji="1" lang="ja-JP" altLang="en-US" sz="1600" dirty="0"/>
                  <a:t>・植物の名前</a:t>
                </a:r>
                <a:endParaRPr kumimoji="1" lang="en-US" altLang="ja-JP" sz="1600" dirty="0"/>
              </a:p>
              <a:p>
                <a:r>
                  <a:rPr lang="ja-JP" altLang="en-US" sz="1600" dirty="0"/>
                  <a:t>・分類名</a:t>
                </a:r>
                <a:endParaRPr lang="en-US" altLang="ja-JP" sz="1600" dirty="0"/>
              </a:p>
              <a:p>
                <a:r>
                  <a:rPr lang="ja-JP" altLang="en-US" sz="1600" dirty="0"/>
                  <a:t>・栽培方法</a:t>
                </a:r>
                <a:endParaRPr lang="en-US" altLang="ja-JP" sz="1600" dirty="0"/>
              </a:p>
              <a:p>
                <a:r>
                  <a:rPr lang="ja-JP" altLang="en-US" sz="1600" dirty="0"/>
                  <a:t>・日当たり</a:t>
                </a:r>
                <a:endParaRPr lang="en-US" altLang="ja-JP" sz="1600" dirty="0"/>
              </a:p>
              <a:p>
                <a:r>
                  <a:rPr lang="ja-JP" altLang="en-US" sz="1600" dirty="0"/>
                  <a:t>・特徴</a:t>
                </a:r>
                <a:endParaRPr lang="en-US" altLang="ja-JP" sz="1600" dirty="0"/>
              </a:p>
              <a:p>
                <a:r>
                  <a:rPr lang="ja-JP" altLang="en-US" sz="1600" dirty="0"/>
                  <a:t>・置いてある棚の場所</a:t>
                </a:r>
                <a:endParaRPr lang="en-US" altLang="ja-JP" sz="1600" dirty="0"/>
              </a:p>
            </p:txBody>
          </p:sp>
        </p:grpSp>
      </p:grpSp>
      <p:sp>
        <p:nvSpPr>
          <p:cNvPr id="15" name="矢印: 折線 14">
            <a:extLst>
              <a:ext uri="{FF2B5EF4-FFF2-40B4-BE49-F238E27FC236}">
                <a16:creationId xmlns:a16="http://schemas.microsoft.com/office/drawing/2014/main" id="{1A5E4692-3B16-4613-80C5-531A8366CCE7}"/>
              </a:ext>
            </a:extLst>
          </p:cNvPr>
          <p:cNvSpPr/>
          <p:nvPr/>
        </p:nvSpPr>
        <p:spPr>
          <a:xfrm flipV="1">
            <a:off x="7094799" y="4092374"/>
            <a:ext cx="2289547" cy="8063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グラフィックス 18" descr="データベース">
            <a:extLst>
              <a:ext uri="{FF2B5EF4-FFF2-40B4-BE49-F238E27FC236}">
                <a16:creationId xmlns:a16="http://schemas.microsoft.com/office/drawing/2014/main" id="{E7801DF6-0062-4F75-B0DF-5CD29CB93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84347" y="4205452"/>
            <a:ext cx="1693985" cy="1932988"/>
          </a:xfrm>
          <a:prstGeom prst="rect">
            <a:avLst/>
          </a:prstGeom>
        </p:spPr>
      </p:pic>
      <p:sp>
        <p:nvSpPr>
          <p:cNvPr id="25" name="矢印: 右 24">
            <a:extLst>
              <a:ext uri="{FF2B5EF4-FFF2-40B4-BE49-F238E27FC236}">
                <a16:creationId xmlns:a16="http://schemas.microsoft.com/office/drawing/2014/main" id="{42FD2BD4-647E-47AA-B66E-30A02DB8EF9D}"/>
              </a:ext>
            </a:extLst>
          </p:cNvPr>
          <p:cNvSpPr/>
          <p:nvPr/>
        </p:nvSpPr>
        <p:spPr>
          <a:xfrm flipH="1">
            <a:off x="2910254" y="5267879"/>
            <a:ext cx="6360360" cy="424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グラフィックス 25" descr="ユーザー">
            <a:extLst>
              <a:ext uri="{FF2B5EF4-FFF2-40B4-BE49-F238E27FC236}">
                <a16:creationId xmlns:a16="http://schemas.microsoft.com/office/drawing/2014/main" id="{48F58BF7-E735-4641-B1BF-7F1A068D7E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7841" y="1680366"/>
            <a:ext cx="1790421" cy="1790421"/>
          </a:xfrm>
          <a:prstGeom prst="rect">
            <a:avLst/>
          </a:prstGeom>
        </p:spPr>
      </p:pic>
      <p:grpSp>
        <p:nvGrpSpPr>
          <p:cNvPr id="31" name="グループ化 30">
            <a:extLst>
              <a:ext uri="{FF2B5EF4-FFF2-40B4-BE49-F238E27FC236}">
                <a16:creationId xmlns:a16="http://schemas.microsoft.com/office/drawing/2014/main" id="{68377AE0-BB6A-4C8E-B913-1BA262AD9157}"/>
              </a:ext>
            </a:extLst>
          </p:cNvPr>
          <p:cNvGrpSpPr/>
          <p:nvPr/>
        </p:nvGrpSpPr>
        <p:grpSpPr>
          <a:xfrm>
            <a:off x="1092268" y="4344919"/>
            <a:ext cx="1922499" cy="1922499"/>
            <a:chOff x="838200" y="4288548"/>
            <a:chExt cx="2204327" cy="2204327"/>
          </a:xfrm>
        </p:grpSpPr>
        <p:pic>
          <p:nvPicPr>
            <p:cNvPr id="21" name="グラフィックス 20" descr="モニター">
              <a:extLst>
                <a:ext uri="{FF2B5EF4-FFF2-40B4-BE49-F238E27FC236}">
                  <a16:creationId xmlns:a16="http://schemas.microsoft.com/office/drawing/2014/main" id="{04666798-634A-4D65-9B96-4CA5F67DDF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4288548"/>
              <a:ext cx="2204327" cy="2204327"/>
            </a:xfrm>
            <a:prstGeom prst="rect">
              <a:avLst/>
            </a:prstGeom>
          </p:spPr>
        </p:pic>
        <p:pic>
          <p:nvPicPr>
            <p:cNvPr id="28" name="グラフィックス 27" descr="リスト">
              <a:extLst>
                <a:ext uri="{FF2B5EF4-FFF2-40B4-BE49-F238E27FC236}">
                  <a16:creationId xmlns:a16="http://schemas.microsoft.com/office/drawing/2014/main" id="{497D96E7-7937-4CED-8A15-BBC66A4C8A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4723" y="4802531"/>
              <a:ext cx="914400" cy="914400"/>
            </a:xfrm>
            <a:prstGeom prst="rect">
              <a:avLst/>
            </a:prstGeom>
          </p:spPr>
        </p:pic>
        <p:pic>
          <p:nvPicPr>
            <p:cNvPr id="29" name="コンテンツ プレースホルダー 3" descr="多肉植物">
              <a:extLst>
                <a:ext uri="{FF2B5EF4-FFF2-40B4-BE49-F238E27FC236}">
                  <a16:creationId xmlns:a16="http://schemas.microsoft.com/office/drawing/2014/main" id="{D616D363-11A1-44B3-B625-248B7721F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8646" y="4765585"/>
              <a:ext cx="898746" cy="898746"/>
            </a:xfrm>
            <a:prstGeom prst="rect">
              <a:avLst/>
            </a:prstGeom>
          </p:spPr>
        </p:pic>
      </p:grpSp>
      <p:sp>
        <p:nvSpPr>
          <p:cNvPr id="30" name="矢印: 右 29">
            <a:extLst>
              <a:ext uri="{FF2B5EF4-FFF2-40B4-BE49-F238E27FC236}">
                <a16:creationId xmlns:a16="http://schemas.microsoft.com/office/drawing/2014/main" id="{FDDC741A-7DC6-44BE-B507-42FDAA9AE91D}"/>
              </a:ext>
            </a:extLst>
          </p:cNvPr>
          <p:cNvSpPr/>
          <p:nvPr/>
        </p:nvSpPr>
        <p:spPr>
          <a:xfrm rot="5400000" flipH="1">
            <a:off x="1523884" y="3593158"/>
            <a:ext cx="1106229" cy="677139"/>
          </a:xfrm>
          <a:prstGeom prst="rightArrow">
            <a:avLst>
              <a:gd name="adj1" fmla="val 46289"/>
              <a:gd name="adj2" fmla="val 4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9809026-7BC3-4555-B420-FAF06DDB9D49}"/>
              </a:ext>
            </a:extLst>
          </p:cNvPr>
          <p:cNvSpPr txBox="1"/>
          <p:nvPr/>
        </p:nvSpPr>
        <p:spPr>
          <a:xfrm>
            <a:off x="9974698" y="6035868"/>
            <a:ext cx="51328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DB</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CBFB81F2-C923-4E80-B7D1-5F1865FE0E80}"/>
              </a:ext>
            </a:extLst>
          </p:cNvPr>
          <p:cNvSpPr txBox="1"/>
          <p:nvPr/>
        </p:nvSpPr>
        <p:spPr>
          <a:xfrm>
            <a:off x="1814509" y="6138440"/>
            <a:ext cx="47801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BE6CACE-66DF-4288-AA4F-FDC8D10DDAEF}"/>
              </a:ext>
            </a:extLst>
          </p:cNvPr>
          <p:cNvSpPr txBox="1"/>
          <p:nvPr/>
        </p:nvSpPr>
        <p:spPr>
          <a:xfrm>
            <a:off x="1574852" y="1598737"/>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ユーザー</a:t>
            </a:r>
          </a:p>
        </p:txBody>
      </p:sp>
      <p:sp>
        <p:nvSpPr>
          <p:cNvPr id="24" name="テキスト ボックス 23">
            <a:extLst>
              <a:ext uri="{FF2B5EF4-FFF2-40B4-BE49-F238E27FC236}">
                <a16:creationId xmlns:a16="http://schemas.microsoft.com/office/drawing/2014/main" id="{D23A74CD-EAAD-491A-A237-93FC46F1A862}"/>
              </a:ext>
            </a:extLst>
          </p:cNvPr>
          <p:cNvSpPr txBox="1"/>
          <p:nvPr/>
        </p:nvSpPr>
        <p:spPr>
          <a:xfrm>
            <a:off x="4848695" y="1598737"/>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多肉植物</a:t>
            </a:r>
            <a:endParaRPr kumimoji="1" lang="ja-JP" altLang="en-US" dirty="0">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3FDDB04A-D9E6-4ABE-9E07-8E822E10A465}"/>
              </a:ext>
            </a:extLst>
          </p:cNvPr>
          <p:cNvGrpSpPr/>
          <p:nvPr/>
        </p:nvGrpSpPr>
        <p:grpSpPr>
          <a:xfrm>
            <a:off x="0" y="0"/>
            <a:ext cx="12192000" cy="738554"/>
            <a:chOff x="0" y="0"/>
            <a:chExt cx="12192000" cy="738554"/>
          </a:xfrm>
        </p:grpSpPr>
        <p:grpSp>
          <p:nvGrpSpPr>
            <p:cNvPr id="32" name="グループ化 31">
              <a:extLst>
                <a:ext uri="{FF2B5EF4-FFF2-40B4-BE49-F238E27FC236}">
                  <a16:creationId xmlns:a16="http://schemas.microsoft.com/office/drawing/2014/main" id="{2B7499F0-7CB2-4310-B4BD-220129A294E1}"/>
                </a:ext>
              </a:extLst>
            </p:cNvPr>
            <p:cNvGrpSpPr/>
            <p:nvPr/>
          </p:nvGrpSpPr>
          <p:grpSpPr>
            <a:xfrm>
              <a:off x="0" y="0"/>
              <a:ext cx="12192000" cy="738554"/>
              <a:chOff x="-237392" y="0"/>
              <a:chExt cx="12581792" cy="580292"/>
            </a:xfrm>
          </p:grpSpPr>
          <p:sp>
            <p:nvSpPr>
              <p:cNvPr id="34" name="正方形/長方形 33">
                <a:extLst>
                  <a:ext uri="{FF2B5EF4-FFF2-40B4-BE49-F238E27FC236}">
                    <a16:creationId xmlns:a16="http://schemas.microsoft.com/office/drawing/2014/main" id="{0FBB444F-207C-416D-9987-676A4238ADF5}"/>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6884AC9-7A01-45E5-A715-A6E7BBC20BBA}"/>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a:extLst>
                <a:ext uri="{FF2B5EF4-FFF2-40B4-BE49-F238E27FC236}">
                  <a16:creationId xmlns:a16="http://schemas.microsoft.com/office/drawing/2014/main" id="{A1F11D70-E7CD-4F9B-B234-B8DA1A5AE309}"/>
                </a:ext>
              </a:extLst>
            </p:cNvPr>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36" name="グループ化 35">
            <a:extLst>
              <a:ext uri="{FF2B5EF4-FFF2-40B4-BE49-F238E27FC236}">
                <a16:creationId xmlns:a16="http://schemas.microsoft.com/office/drawing/2014/main" id="{32D32359-8F62-407A-9C74-D14CB4593FE7}"/>
              </a:ext>
            </a:extLst>
          </p:cNvPr>
          <p:cNvGrpSpPr/>
          <p:nvPr/>
        </p:nvGrpSpPr>
        <p:grpSpPr>
          <a:xfrm>
            <a:off x="0" y="5714999"/>
            <a:ext cx="12192000" cy="1143001"/>
            <a:chOff x="0" y="5714999"/>
            <a:chExt cx="12192000" cy="1143001"/>
          </a:xfrm>
        </p:grpSpPr>
        <p:sp>
          <p:nvSpPr>
            <p:cNvPr id="37" name="正方形/長方形 36">
              <a:extLst>
                <a:ext uri="{FF2B5EF4-FFF2-40B4-BE49-F238E27FC236}">
                  <a16:creationId xmlns:a16="http://schemas.microsoft.com/office/drawing/2014/main" id="{221EFED5-CC42-427D-9878-D3F6DC9FE28D}"/>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都市">
              <a:extLst>
                <a:ext uri="{FF2B5EF4-FFF2-40B4-BE49-F238E27FC236}">
                  <a16:creationId xmlns:a16="http://schemas.microsoft.com/office/drawing/2014/main" id="{BCFB9A8C-E43D-4753-A617-AFAA8DE33E4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8646" y="5714999"/>
              <a:ext cx="1043354" cy="1043354"/>
            </a:xfrm>
            <a:prstGeom prst="rect">
              <a:avLst/>
            </a:prstGeom>
          </p:spPr>
        </p:pic>
        <p:pic>
          <p:nvPicPr>
            <p:cNvPr id="39" name="グラフィックス 38" descr="建物">
              <a:extLst>
                <a:ext uri="{FF2B5EF4-FFF2-40B4-BE49-F238E27FC236}">
                  <a16:creationId xmlns:a16="http://schemas.microsoft.com/office/drawing/2014/main" id="{1E5D4EAC-02EB-4EC7-9E7B-573BD5A7C8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0946" y="5714999"/>
              <a:ext cx="914400" cy="914400"/>
            </a:xfrm>
            <a:prstGeom prst="rect">
              <a:avLst/>
            </a:prstGeom>
          </p:spPr>
        </p:pic>
      </p:grpSp>
      <p:grpSp>
        <p:nvGrpSpPr>
          <p:cNvPr id="40" name="グループ化 39">
            <a:extLst>
              <a:ext uri="{FF2B5EF4-FFF2-40B4-BE49-F238E27FC236}">
                <a16:creationId xmlns:a16="http://schemas.microsoft.com/office/drawing/2014/main" id="{CA166A82-4D59-4FF9-9896-F0582FD38893}"/>
              </a:ext>
            </a:extLst>
          </p:cNvPr>
          <p:cNvGrpSpPr/>
          <p:nvPr/>
        </p:nvGrpSpPr>
        <p:grpSpPr>
          <a:xfrm>
            <a:off x="0" y="0"/>
            <a:ext cx="12192000" cy="6858000"/>
            <a:chOff x="0" y="0"/>
            <a:chExt cx="12192000" cy="6858000"/>
          </a:xfrm>
        </p:grpSpPr>
        <p:grpSp>
          <p:nvGrpSpPr>
            <p:cNvPr id="41" name="グループ化 40">
              <a:extLst>
                <a:ext uri="{FF2B5EF4-FFF2-40B4-BE49-F238E27FC236}">
                  <a16:creationId xmlns:a16="http://schemas.microsoft.com/office/drawing/2014/main" id="{34F49E57-E170-4782-BE30-30308506CA4A}"/>
                </a:ext>
              </a:extLst>
            </p:cNvPr>
            <p:cNvGrpSpPr/>
            <p:nvPr/>
          </p:nvGrpSpPr>
          <p:grpSpPr>
            <a:xfrm>
              <a:off x="0" y="5714999"/>
              <a:ext cx="12192000" cy="1143001"/>
              <a:chOff x="0" y="5714999"/>
              <a:chExt cx="12192000" cy="1143001"/>
            </a:xfrm>
          </p:grpSpPr>
          <p:sp>
            <p:nvSpPr>
              <p:cNvPr id="45" name="正方形/長方形 44">
                <a:extLst>
                  <a:ext uri="{FF2B5EF4-FFF2-40B4-BE49-F238E27FC236}">
                    <a16:creationId xmlns:a16="http://schemas.microsoft.com/office/drawing/2014/main" id="{0C522FE0-F4B3-4704-82A7-1F6B0F8359E6}"/>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グラフィックス 45" descr="都市">
                <a:extLst>
                  <a:ext uri="{FF2B5EF4-FFF2-40B4-BE49-F238E27FC236}">
                    <a16:creationId xmlns:a16="http://schemas.microsoft.com/office/drawing/2014/main" id="{A364FC36-666C-4A1E-842E-89F62FB400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8646" y="5714999"/>
                <a:ext cx="1043354" cy="1043354"/>
              </a:xfrm>
              <a:prstGeom prst="rect">
                <a:avLst/>
              </a:prstGeom>
            </p:spPr>
          </p:pic>
          <p:pic>
            <p:nvPicPr>
              <p:cNvPr id="47" name="グラフィックス 46" descr="建物">
                <a:extLst>
                  <a:ext uri="{FF2B5EF4-FFF2-40B4-BE49-F238E27FC236}">
                    <a16:creationId xmlns:a16="http://schemas.microsoft.com/office/drawing/2014/main" id="{66B3343C-4112-4022-B282-B397683BAE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0946" y="5714999"/>
                <a:ext cx="914400" cy="914400"/>
              </a:xfrm>
              <a:prstGeom prst="rect">
                <a:avLst/>
              </a:prstGeom>
            </p:spPr>
          </p:pic>
        </p:grpSp>
        <p:grpSp>
          <p:nvGrpSpPr>
            <p:cNvPr id="42" name="グループ化 41">
              <a:extLst>
                <a:ext uri="{FF2B5EF4-FFF2-40B4-BE49-F238E27FC236}">
                  <a16:creationId xmlns:a16="http://schemas.microsoft.com/office/drawing/2014/main" id="{F6B35337-8FA0-4C41-989E-0DD0E6C4DA95}"/>
                </a:ext>
              </a:extLst>
            </p:cNvPr>
            <p:cNvGrpSpPr/>
            <p:nvPr/>
          </p:nvGrpSpPr>
          <p:grpSpPr>
            <a:xfrm>
              <a:off x="0" y="0"/>
              <a:ext cx="12192000" cy="738555"/>
              <a:chOff x="-237392" y="0"/>
              <a:chExt cx="12581792" cy="580292"/>
            </a:xfrm>
          </p:grpSpPr>
          <p:sp>
            <p:nvSpPr>
              <p:cNvPr id="43" name="正方形/長方形 42">
                <a:extLst>
                  <a:ext uri="{FF2B5EF4-FFF2-40B4-BE49-F238E27FC236}">
                    <a16:creationId xmlns:a16="http://schemas.microsoft.com/office/drawing/2014/main" id="{E6EBCC8A-B819-4D1E-B003-E10E49AAC407}"/>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3F7C0DE-E6E9-43A9-B37C-3BBA6D1A43A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8" name="図 47">
            <a:extLst>
              <a:ext uri="{FF2B5EF4-FFF2-40B4-BE49-F238E27FC236}">
                <a16:creationId xmlns:a16="http://schemas.microsoft.com/office/drawing/2014/main" id="{FEE7F01B-78AD-4134-A6F8-0AD54F3BAF23}"/>
              </a:ext>
            </a:extLst>
          </p:cNvPr>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70458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コンテンツ プレースホルダー 33">
            <a:extLst>
              <a:ext uri="{FF2B5EF4-FFF2-40B4-BE49-F238E27FC236}">
                <a16:creationId xmlns:a16="http://schemas.microsoft.com/office/drawing/2014/main" id="{3B3C6D76-4170-4BAC-A721-A26BBE7C0B66}"/>
              </a:ext>
            </a:extLst>
          </p:cNvPr>
          <p:cNvPicPr>
            <a:picLocks noGrp="1" noChangeAspect="1"/>
          </p:cNvPicPr>
          <p:nvPr>
            <p:ph idx="1"/>
          </p:nvPr>
        </p:nvPicPr>
        <p:blipFill>
          <a:blip r:embed="rId2"/>
          <a:stretch>
            <a:fillRect/>
          </a:stretch>
        </p:blipFill>
        <p:spPr>
          <a:xfrm>
            <a:off x="1130401" y="975735"/>
            <a:ext cx="10284945" cy="5395381"/>
          </a:xfrm>
          <a:prstGeom prst="rect">
            <a:avLst/>
          </a:prstGeom>
        </p:spPr>
      </p:pic>
      <p:grpSp>
        <p:nvGrpSpPr>
          <p:cNvPr id="35" name="グループ化 34">
            <a:extLst>
              <a:ext uri="{FF2B5EF4-FFF2-40B4-BE49-F238E27FC236}">
                <a16:creationId xmlns:a16="http://schemas.microsoft.com/office/drawing/2014/main" id="{3FE7698F-6EE0-4EC8-962E-87A24E1257FD}"/>
              </a:ext>
            </a:extLst>
          </p:cNvPr>
          <p:cNvGrpSpPr/>
          <p:nvPr/>
        </p:nvGrpSpPr>
        <p:grpSpPr>
          <a:xfrm>
            <a:off x="0" y="5714999"/>
            <a:ext cx="12192000" cy="1143001"/>
            <a:chOff x="0" y="5714999"/>
            <a:chExt cx="12192000" cy="1143001"/>
          </a:xfrm>
        </p:grpSpPr>
        <p:sp>
          <p:nvSpPr>
            <p:cNvPr id="36" name="正方形/長方形 35">
              <a:extLst>
                <a:ext uri="{FF2B5EF4-FFF2-40B4-BE49-F238E27FC236}">
                  <a16:creationId xmlns:a16="http://schemas.microsoft.com/office/drawing/2014/main" id="{9E10A683-30F4-4EDE-A5F2-2125283B0066}"/>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グラフィックス 36" descr="都市">
              <a:extLst>
                <a:ext uri="{FF2B5EF4-FFF2-40B4-BE49-F238E27FC236}">
                  <a16:creationId xmlns:a16="http://schemas.microsoft.com/office/drawing/2014/main" id="{86F39900-F1FE-4FD9-AF36-DDAB4434A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38" name="グラフィックス 37" descr="建物">
              <a:extLst>
                <a:ext uri="{FF2B5EF4-FFF2-40B4-BE49-F238E27FC236}">
                  <a16:creationId xmlns:a16="http://schemas.microsoft.com/office/drawing/2014/main" id="{2632D8A7-15F6-4D2D-A6C4-5E4AD0013F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39" name="グループ化 38">
            <a:extLst>
              <a:ext uri="{FF2B5EF4-FFF2-40B4-BE49-F238E27FC236}">
                <a16:creationId xmlns:a16="http://schemas.microsoft.com/office/drawing/2014/main" id="{01027256-E873-477B-917C-28F0F435AAEE}"/>
              </a:ext>
            </a:extLst>
          </p:cNvPr>
          <p:cNvGrpSpPr/>
          <p:nvPr/>
        </p:nvGrpSpPr>
        <p:grpSpPr>
          <a:xfrm>
            <a:off x="0" y="0"/>
            <a:ext cx="12192000" cy="738554"/>
            <a:chOff x="0" y="0"/>
            <a:chExt cx="12192000" cy="738554"/>
          </a:xfrm>
        </p:grpSpPr>
        <p:grpSp>
          <p:nvGrpSpPr>
            <p:cNvPr id="40" name="グループ化 39">
              <a:extLst>
                <a:ext uri="{FF2B5EF4-FFF2-40B4-BE49-F238E27FC236}">
                  <a16:creationId xmlns:a16="http://schemas.microsoft.com/office/drawing/2014/main" id="{5AE5BD79-1FBA-4738-AF4E-15D94AD3ED4A}"/>
                </a:ext>
              </a:extLst>
            </p:cNvPr>
            <p:cNvGrpSpPr/>
            <p:nvPr/>
          </p:nvGrpSpPr>
          <p:grpSpPr>
            <a:xfrm>
              <a:off x="0" y="0"/>
              <a:ext cx="12192000" cy="738554"/>
              <a:chOff x="-237392" y="0"/>
              <a:chExt cx="12581792" cy="580292"/>
            </a:xfrm>
          </p:grpSpPr>
          <p:sp>
            <p:nvSpPr>
              <p:cNvPr id="42" name="正方形/長方形 41">
                <a:extLst>
                  <a:ext uri="{FF2B5EF4-FFF2-40B4-BE49-F238E27FC236}">
                    <a16:creationId xmlns:a16="http://schemas.microsoft.com/office/drawing/2014/main" id="{3FF82021-4B4C-4F5F-A478-BA662458294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38927C5F-8B53-4CD7-AFE4-270004D8E42B}"/>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BAB6ABB4-3DF1-4E8A-A989-8B3ECF360E4B}"/>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12" name="グループ化 11">
            <a:extLst>
              <a:ext uri="{FF2B5EF4-FFF2-40B4-BE49-F238E27FC236}">
                <a16:creationId xmlns:a16="http://schemas.microsoft.com/office/drawing/2014/main" id="{4973F960-D9C6-4D8A-8237-9BC6FFC0134E}"/>
              </a:ext>
            </a:extLst>
          </p:cNvPr>
          <p:cNvGrpSpPr/>
          <p:nvPr/>
        </p:nvGrpSpPr>
        <p:grpSpPr>
          <a:xfrm>
            <a:off x="0" y="0"/>
            <a:ext cx="12192000" cy="6858000"/>
            <a:chOff x="0" y="0"/>
            <a:chExt cx="12192000" cy="6858000"/>
          </a:xfrm>
        </p:grpSpPr>
        <p:grpSp>
          <p:nvGrpSpPr>
            <p:cNvPr id="13" name="グループ化 12">
              <a:extLst>
                <a:ext uri="{FF2B5EF4-FFF2-40B4-BE49-F238E27FC236}">
                  <a16:creationId xmlns:a16="http://schemas.microsoft.com/office/drawing/2014/main" id="{EB4A8961-4718-4AEE-8D84-712FEB993FD1}"/>
                </a:ext>
              </a:extLst>
            </p:cNvPr>
            <p:cNvGrpSpPr/>
            <p:nvPr/>
          </p:nvGrpSpPr>
          <p:grpSpPr>
            <a:xfrm>
              <a:off x="0" y="5714999"/>
              <a:ext cx="12192000" cy="1143001"/>
              <a:chOff x="0" y="5714999"/>
              <a:chExt cx="12192000" cy="1143001"/>
            </a:xfrm>
          </p:grpSpPr>
          <p:sp>
            <p:nvSpPr>
              <p:cNvPr id="17" name="正方形/長方形 16">
                <a:extLst>
                  <a:ext uri="{FF2B5EF4-FFF2-40B4-BE49-F238E27FC236}">
                    <a16:creationId xmlns:a16="http://schemas.microsoft.com/office/drawing/2014/main" id="{F0BC31D4-D833-405E-BB81-C27BE5A34124}"/>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都市">
                <a:extLst>
                  <a:ext uri="{FF2B5EF4-FFF2-40B4-BE49-F238E27FC236}">
                    <a16:creationId xmlns:a16="http://schemas.microsoft.com/office/drawing/2014/main" id="{E3F766CD-EB8D-43E3-9137-CFADA8E1A5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19" name="グラフィックス 18" descr="建物">
                <a:extLst>
                  <a:ext uri="{FF2B5EF4-FFF2-40B4-BE49-F238E27FC236}">
                    <a16:creationId xmlns:a16="http://schemas.microsoft.com/office/drawing/2014/main" id="{B06BE3B8-DD2B-40E4-801A-882215E4A1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14" name="グループ化 13">
              <a:extLst>
                <a:ext uri="{FF2B5EF4-FFF2-40B4-BE49-F238E27FC236}">
                  <a16:creationId xmlns:a16="http://schemas.microsoft.com/office/drawing/2014/main" id="{A8727F8E-4961-4F96-B1FE-EF07D54272A2}"/>
                </a:ext>
              </a:extLst>
            </p:cNvPr>
            <p:cNvGrpSpPr/>
            <p:nvPr/>
          </p:nvGrpSpPr>
          <p:grpSpPr>
            <a:xfrm>
              <a:off x="0" y="0"/>
              <a:ext cx="12192000" cy="738555"/>
              <a:chOff x="-237392" y="0"/>
              <a:chExt cx="12581792" cy="580292"/>
            </a:xfrm>
          </p:grpSpPr>
          <p:sp>
            <p:nvSpPr>
              <p:cNvPr id="15" name="正方形/長方形 14">
                <a:extLst>
                  <a:ext uri="{FF2B5EF4-FFF2-40B4-BE49-F238E27FC236}">
                    <a16:creationId xmlns:a16="http://schemas.microsoft.com/office/drawing/2014/main" id="{0EECDCBE-C216-4344-AD8E-7DDBD0CCDCFC}"/>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95B85C2-53BF-451A-AB27-0D5CE14DA8B2}"/>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20" name="図 19">
            <a:extLst>
              <a:ext uri="{FF2B5EF4-FFF2-40B4-BE49-F238E27FC236}">
                <a16:creationId xmlns:a16="http://schemas.microsoft.com/office/drawing/2014/main" id="{C0E4F11E-EBB9-4BE1-9358-B8B91FF742AD}"/>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254168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グループ化 50">
            <a:extLst>
              <a:ext uri="{FF2B5EF4-FFF2-40B4-BE49-F238E27FC236}">
                <a16:creationId xmlns:a16="http://schemas.microsoft.com/office/drawing/2014/main" id="{81D44F4B-1DE2-442D-90C9-8354655853D5}"/>
              </a:ext>
            </a:extLst>
          </p:cNvPr>
          <p:cNvGrpSpPr/>
          <p:nvPr/>
        </p:nvGrpSpPr>
        <p:grpSpPr>
          <a:xfrm>
            <a:off x="0" y="0"/>
            <a:ext cx="12192000" cy="738554"/>
            <a:chOff x="0" y="0"/>
            <a:chExt cx="12192000" cy="738554"/>
          </a:xfrm>
        </p:grpSpPr>
        <p:grpSp>
          <p:nvGrpSpPr>
            <p:cNvPr id="52" name="グループ化 51">
              <a:extLst>
                <a:ext uri="{FF2B5EF4-FFF2-40B4-BE49-F238E27FC236}">
                  <a16:creationId xmlns:a16="http://schemas.microsoft.com/office/drawing/2014/main" id="{9BB5CC08-5B2D-47EA-A550-1F3F24A0998A}"/>
                </a:ext>
              </a:extLst>
            </p:cNvPr>
            <p:cNvGrpSpPr/>
            <p:nvPr/>
          </p:nvGrpSpPr>
          <p:grpSpPr>
            <a:xfrm>
              <a:off x="0" y="0"/>
              <a:ext cx="12192000" cy="738554"/>
              <a:chOff x="-237392" y="0"/>
              <a:chExt cx="12581792" cy="580292"/>
            </a:xfrm>
          </p:grpSpPr>
          <p:sp>
            <p:nvSpPr>
              <p:cNvPr id="54" name="正方形/長方形 53">
                <a:extLst>
                  <a:ext uri="{FF2B5EF4-FFF2-40B4-BE49-F238E27FC236}">
                    <a16:creationId xmlns:a16="http://schemas.microsoft.com/office/drawing/2014/main" id="{8FEB3140-B7F5-44F1-B569-BD776FC306E1}"/>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1D02FA0-1E90-488A-B9A5-5F1B976D86AE}"/>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3" name="図 52">
              <a:extLst>
                <a:ext uri="{FF2B5EF4-FFF2-40B4-BE49-F238E27FC236}">
                  <a16:creationId xmlns:a16="http://schemas.microsoft.com/office/drawing/2014/main" id="{0DBC0ECD-B453-4DDC-B04C-BE4B4FA645F7}"/>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47" name="グループ化 46">
            <a:extLst>
              <a:ext uri="{FF2B5EF4-FFF2-40B4-BE49-F238E27FC236}">
                <a16:creationId xmlns:a16="http://schemas.microsoft.com/office/drawing/2014/main" id="{7AD0B534-81B2-4361-9232-48DA2DB84D93}"/>
              </a:ext>
            </a:extLst>
          </p:cNvPr>
          <p:cNvGrpSpPr/>
          <p:nvPr/>
        </p:nvGrpSpPr>
        <p:grpSpPr>
          <a:xfrm>
            <a:off x="0" y="5714999"/>
            <a:ext cx="12192000" cy="1143001"/>
            <a:chOff x="0" y="5714999"/>
            <a:chExt cx="12192000" cy="1143001"/>
          </a:xfrm>
        </p:grpSpPr>
        <p:sp>
          <p:nvSpPr>
            <p:cNvPr id="48" name="正方形/長方形 47">
              <a:extLst>
                <a:ext uri="{FF2B5EF4-FFF2-40B4-BE49-F238E27FC236}">
                  <a16:creationId xmlns:a16="http://schemas.microsoft.com/office/drawing/2014/main" id="{C4FDC746-C9CA-4316-9F64-90F1B711CC60}"/>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9" name="グラフィックス 48" descr="都市">
              <a:extLst>
                <a:ext uri="{FF2B5EF4-FFF2-40B4-BE49-F238E27FC236}">
                  <a16:creationId xmlns:a16="http://schemas.microsoft.com/office/drawing/2014/main" id="{C3E97045-B19B-4C37-97F5-87BF58D42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48646" y="5714999"/>
              <a:ext cx="1043354" cy="1043354"/>
            </a:xfrm>
            <a:prstGeom prst="rect">
              <a:avLst/>
            </a:prstGeom>
          </p:spPr>
        </p:pic>
        <p:pic>
          <p:nvPicPr>
            <p:cNvPr id="50" name="グラフィックス 49" descr="建物">
              <a:extLst>
                <a:ext uri="{FF2B5EF4-FFF2-40B4-BE49-F238E27FC236}">
                  <a16:creationId xmlns:a16="http://schemas.microsoft.com/office/drawing/2014/main" id="{A4685258-56FC-4AE0-848C-1F74D8E30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0946" y="5714999"/>
              <a:ext cx="914400" cy="914400"/>
            </a:xfrm>
            <a:prstGeom prst="rect">
              <a:avLst/>
            </a:prstGeom>
          </p:spPr>
        </p:pic>
      </p:grpSp>
      <p:sp>
        <p:nvSpPr>
          <p:cNvPr id="35" name="正方形/長方形 34">
            <a:extLst>
              <a:ext uri="{FF2B5EF4-FFF2-40B4-BE49-F238E27FC236}">
                <a16:creationId xmlns:a16="http://schemas.microsoft.com/office/drawing/2014/main" id="{77EBEEA5-952D-4B77-81F4-2D4771A54C0F}"/>
              </a:ext>
            </a:extLst>
          </p:cNvPr>
          <p:cNvSpPr/>
          <p:nvPr/>
        </p:nvSpPr>
        <p:spPr>
          <a:xfrm>
            <a:off x="0" y="1"/>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34" name="コンテンツ プレースホルダー 33">
            <a:extLst>
              <a:ext uri="{FF2B5EF4-FFF2-40B4-BE49-F238E27FC236}">
                <a16:creationId xmlns:a16="http://schemas.microsoft.com/office/drawing/2014/main" id="{0262009D-7590-4090-9E97-D584E6EFA940}"/>
              </a:ext>
            </a:extLst>
          </p:cNvPr>
          <p:cNvPicPr>
            <a:picLocks noGrp="1" noChangeAspect="1"/>
          </p:cNvPicPr>
          <p:nvPr>
            <p:ph idx="1"/>
          </p:nvPr>
        </p:nvPicPr>
        <p:blipFill>
          <a:blip r:embed="rId8">
            <a:duotone>
              <a:prstClr val="black"/>
              <a:srgbClr val="44546A">
                <a:tint val="45000"/>
                <a:satMod val="400000"/>
              </a:srgb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1604788" y="833100"/>
            <a:ext cx="8989943" cy="5375815"/>
          </a:xfrm>
          <a:prstGeom prst="rect">
            <a:avLst/>
          </a:prstGeom>
        </p:spPr>
      </p:pic>
      <p:sp>
        <p:nvSpPr>
          <p:cNvPr id="36" name="正方形/長方形 35">
            <a:extLst>
              <a:ext uri="{FF2B5EF4-FFF2-40B4-BE49-F238E27FC236}">
                <a16:creationId xmlns:a16="http://schemas.microsoft.com/office/drawing/2014/main" id="{C7DD208A-2590-4C8B-B050-99D3BFF12FB2}"/>
              </a:ext>
            </a:extLst>
          </p:cNvPr>
          <p:cNvSpPr/>
          <p:nvPr/>
        </p:nvSpPr>
        <p:spPr>
          <a:xfrm>
            <a:off x="0" y="975946"/>
            <a:ext cx="12192000" cy="52329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cxnSp>
        <p:nvCxnSpPr>
          <p:cNvPr id="38" name="直線コネクタ 37">
            <a:extLst>
              <a:ext uri="{FF2B5EF4-FFF2-40B4-BE49-F238E27FC236}">
                <a16:creationId xmlns:a16="http://schemas.microsoft.com/office/drawing/2014/main" id="{133580AF-A329-492E-9E1D-6ED22DE23B3C}"/>
              </a:ext>
            </a:extLst>
          </p:cNvPr>
          <p:cNvCxnSpPr>
            <a:cxnSpLocks/>
          </p:cNvCxnSpPr>
          <p:nvPr/>
        </p:nvCxnSpPr>
        <p:spPr>
          <a:xfrm flipH="1">
            <a:off x="6095999" y="1336431"/>
            <a:ext cx="1" cy="2998177"/>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
        <p:nvSpPr>
          <p:cNvPr id="39" name="テキスト ボックス 38">
            <a:extLst>
              <a:ext uri="{FF2B5EF4-FFF2-40B4-BE49-F238E27FC236}">
                <a16:creationId xmlns:a16="http://schemas.microsoft.com/office/drawing/2014/main" id="{48C1CF67-0232-493D-9F4A-988D8062800D}"/>
              </a:ext>
            </a:extLst>
          </p:cNvPr>
          <p:cNvSpPr txBox="1"/>
          <p:nvPr/>
        </p:nvSpPr>
        <p:spPr>
          <a:xfrm>
            <a:off x="6877242" y="1404358"/>
            <a:ext cx="5037992" cy="2862322"/>
          </a:xfrm>
          <a:prstGeom prst="rect">
            <a:avLst/>
          </a:prstGeom>
          <a:noFill/>
        </p:spPr>
        <p:txBody>
          <a:bodyPr wrap="square" rtlCol="0">
            <a:spAutoFit/>
          </a:bodyPr>
          <a:lstStyle/>
          <a:p>
            <a:pPr algn="ctr"/>
            <a:r>
              <a:rPr lang="ja-JP" altLang="en-US" b="1" dirty="0">
                <a:solidFill>
                  <a:schemeClr val="bg1"/>
                </a:solidFill>
                <a:latin typeface="メイリオ" panose="020B0604030504040204" pitchFamily="50" charset="-128"/>
                <a:ea typeface="メイリオ" panose="020B0604030504040204" pitchFamily="50" charset="-128"/>
              </a:rPr>
              <a:t>これからの</a:t>
            </a:r>
            <a:r>
              <a:rPr kumimoji="1" lang="ja-JP" altLang="en-US" b="1" dirty="0">
                <a:solidFill>
                  <a:schemeClr val="bg1"/>
                </a:solidFill>
                <a:latin typeface="メイリオ" panose="020B0604030504040204" pitchFamily="50" charset="-128"/>
                <a:ea typeface="メイリオ" panose="020B0604030504040204" pitchFamily="50" charset="-128"/>
              </a:rPr>
              <a:t>手法</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多肉植物を購入</a:t>
            </a:r>
            <a:endParaRPr lang="en-US" altLang="ja-JP" dirty="0">
              <a:solidFill>
                <a:schemeClr val="bg1"/>
              </a:solidFill>
              <a:latin typeface="メイリオ" panose="020B0604030504040204" pitchFamily="50" charset="-128"/>
              <a:ea typeface="メイリオ" panose="020B0604030504040204" pitchFamily="50" charset="-128"/>
            </a:endParaRPr>
          </a:p>
          <a:p>
            <a:pPr algn="just"/>
            <a:r>
              <a:rPr lang="en-US" altLang="ja-JP" b="1" dirty="0">
                <a:solidFill>
                  <a:schemeClr val="bg1"/>
                </a:solidFill>
                <a:latin typeface="メイリオ" panose="020B0604030504040204" pitchFamily="50" charset="-128"/>
                <a:ea typeface="メイリオ" panose="020B0604030504040204" pitchFamily="50" charset="-128"/>
              </a:rPr>
              <a:t>PC</a:t>
            </a:r>
            <a:r>
              <a:rPr lang="ja-JP" altLang="en-US" b="1" dirty="0">
                <a:solidFill>
                  <a:schemeClr val="bg1"/>
                </a:solidFill>
                <a:latin typeface="メイリオ" panose="020B0604030504040204" pitchFamily="50" charset="-128"/>
                <a:ea typeface="メイリオ" panose="020B0604030504040204" pitchFamily="50" charset="-128"/>
              </a:rPr>
              <a:t>で多肉植物の情報を記入する　－</a:t>
            </a:r>
            <a:r>
              <a:rPr lang="en-US" altLang="ja-JP" b="1" dirty="0">
                <a:solidFill>
                  <a:schemeClr val="bg1"/>
                </a:solidFill>
                <a:latin typeface="メイリオ" panose="020B0604030504040204" pitchFamily="50" charset="-128"/>
                <a:ea typeface="メイリオ" panose="020B0604030504040204" pitchFamily="50" charset="-128"/>
              </a:rPr>
              <a:t>New!</a:t>
            </a:r>
          </a:p>
          <a:p>
            <a:pPr algn="just"/>
            <a:r>
              <a:rPr kumimoji="1" lang="ja-JP" altLang="en-US" dirty="0">
                <a:solidFill>
                  <a:schemeClr val="bg1"/>
                </a:solidFill>
                <a:latin typeface="メイリオ" panose="020B0604030504040204" pitchFamily="50" charset="-128"/>
                <a:ea typeface="メイリオ" panose="020B0604030504040204" pitchFamily="50" charset="-128"/>
              </a:rPr>
              <a:t>棚に配置</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b="1" dirty="0">
                <a:solidFill>
                  <a:schemeClr val="bg1"/>
                </a:solidFill>
                <a:latin typeface="メイリオ" panose="020B0604030504040204" pitchFamily="50" charset="-128"/>
                <a:ea typeface="メイリオ" panose="020B0604030504040204" pitchFamily="50" charset="-128"/>
              </a:rPr>
              <a:t>データベースが</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場所や特徴、配置場所を覚える </a:t>
            </a:r>
            <a:r>
              <a:rPr lang="en-US" altLang="ja-JP" dirty="0">
                <a:solidFill>
                  <a:schemeClr val="bg1"/>
                </a:solidFill>
                <a:latin typeface="メイリオ" panose="020B0604030504040204" pitchFamily="50" charset="-128"/>
                <a:ea typeface="メイリオ" panose="020B0604030504040204" pitchFamily="50" charset="-128"/>
              </a:rPr>
              <a:t>(</a:t>
            </a:r>
            <a:r>
              <a:rPr lang="ja-JP" altLang="en-US" dirty="0">
                <a:solidFill>
                  <a:schemeClr val="bg1"/>
                </a:solidFill>
                <a:latin typeface="メイリオ" panose="020B0604030504040204" pitchFamily="50" charset="-128"/>
                <a:ea typeface="メイリオ" panose="020B0604030504040204" pitchFamily="50" charset="-128"/>
              </a:rPr>
              <a:t>長期保存</a:t>
            </a:r>
            <a:r>
              <a:rPr lang="en-US" altLang="ja-JP" dirty="0">
                <a:solidFill>
                  <a:schemeClr val="bg1"/>
                </a:solidFill>
                <a:latin typeface="メイリオ" panose="020B0604030504040204" pitchFamily="50" charset="-128"/>
                <a:ea typeface="メイリオ" panose="020B0604030504040204" pitchFamily="50" charset="-128"/>
              </a:rPr>
              <a:t>)</a:t>
            </a:r>
          </a:p>
          <a:p>
            <a:pPr algn="just"/>
            <a:r>
              <a:rPr lang="ja-JP" altLang="en-US" dirty="0">
                <a:solidFill>
                  <a:schemeClr val="bg1"/>
                </a:solidFill>
                <a:latin typeface="メイリオ" panose="020B0604030504040204" pitchFamily="50" charset="-128"/>
                <a:ea typeface="メイリオ" panose="020B0604030504040204" pitchFamily="50" charset="-128"/>
              </a:rPr>
              <a:t>他にも</a:t>
            </a:r>
            <a:r>
              <a:rPr lang="en-US" altLang="ja-JP" dirty="0">
                <a:solidFill>
                  <a:schemeClr val="bg1"/>
                </a:solidFill>
                <a:latin typeface="メイリオ" panose="020B0604030504040204" pitchFamily="50" charset="-128"/>
                <a:ea typeface="メイリオ" panose="020B0604030504040204" pitchFamily="50" charset="-128"/>
              </a:rPr>
              <a:t>…</a:t>
            </a:r>
          </a:p>
          <a:p>
            <a:pPr algn="just"/>
            <a:r>
              <a:rPr lang="ja-JP" altLang="en-US" dirty="0">
                <a:solidFill>
                  <a:schemeClr val="bg1"/>
                </a:solidFill>
                <a:latin typeface="メイリオ" panose="020B0604030504040204" pitchFamily="50" charset="-128"/>
                <a:ea typeface="メイリオ" panose="020B0604030504040204" pitchFamily="50" charset="-128"/>
              </a:rPr>
              <a:t>持っている多肉植物のリストを表示　</a:t>
            </a:r>
            <a:r>
              <a:rPr lang="en-US" altLang="ja-JP" dirty="0" err="1">
                <a:solidFill>
                  <a:schemeClr val="bg1"/>
                </a:solidFill>
                <a:latin typeface="メイリオ" panose="020B0604030504040204" pitchFamily="50" charset="-128"/>
                <a:ea typeface="メイリオ" panose="020B0604030504040204" pitchFamily="50" charset="-128"/>
              </a:rPr>
              <a:t>etc</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70B211DB-A440-4217-8E8E-D17077C110AA}"/>
              </a:ext>
            </a:extLst>
          </p:cNvPr>
          <p:cNvSpPr txBox="1"/>
          <p:nvPr/>
        </p:nvSpPr>
        <p:spPr>
          <a:xfrm>
            <a:off x="592015" y="1404358"/>
            <a:ext cx="5037992" cy="2031325"/>
          </a:xfrm>
          <a:prstGeom prst="rect">
            <a:avLst/>
          </a:prstGeom>
          <a:noFill/>
        </p:spPr>
        <p:txBody>
          <a:bodyPr wrap="square" rtlCol="0">
            <a:spAutoFit/>
          </a:bodyPr>
          <a:lstStyle/>
          <a:p>
            <a:pPr algn="ctr"/>
            <a:r>
              <a:rPr lang="ja-JP" altLang="en-US" b="1" dirty="0">
                <a:solidFill>
                  <a:schemeClr val="bg1"/>
                </a:solidFill>
                <a:latin typeface="メイリオ" panose="020B0604030504040204" pitchFamily="50" charset="-128"/>
                <a:ea typeface="メイリオ" panose="020B0604030504040204" pitchFamily="50" charset="-128"/>
              </a:rPr>
              <a:t>これまでの</a:t>
            </a:r>
            <a:r>
              <a:rPr kumimoji="1" lang="ja-JP" altLang="en-US" b="1" dirty="0">
                <a:solidFill>
                  <a:schemeClr val="bg1"/>
                </a:solidFill>
                <a:latin typeface="メイリオ" panose="020B0604030504040204" pitchFamily="50" charset="-128"/>
                <a:ea typeface="メイリオ" panose="020B0604030504040204" pitchFamily="50" charset="-128"/>
              </a:rPr>
              <a:t>手法</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多肉植物を購入</a:t>
            </a:r>
            <a:endParaRPr lang="en-US" altLang="ja-JP" dirty="0">
              <a:solidFill>
                <a:schemeClr val="bg1"/>
              </a:solidFill>
              <a:latin typeface="メイリオ" panose="020B0604030504040204" pitchFamily="50" charset="-128"/>
              <a:ea typeface="メイリオ" panose="020B0604030504040204" pitchFamily="50" charset="-128"/>
            </a:endParaRPr>
          </a:p>
          <a:p>
            <a:pPr algn="just"/>
            <a:r>
              <a:rPr kumimoji="1" lang="ja-JP" altLang="en-US" dirty="0">
                <a:solidFill>
                  <a:schemeClr val="bg1"/>
                </a:solidFill>
                <a:latin typeface="メイリオ" panose="020B0604030504040204" pitchFamily="50" charset="-128"/>
                <a:ea typeface="メイリオ" panose="020B0604030504040204" pitchFamily="50" charset="-128"/>
              </a:rPr>
              <a:t>棚に配置</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r>
              <a:rPr kumimoji="1" lang="ja-JP" altLang="en-US">
                <a:solidFill>
                  <a:schemeClr val="bg1"/>
                </a:solidFill>
                <a:latin typeface="メイリオ" panose="020B0604030504040204" pitchFamily="50" charset="-128"/>
                <a:ea typeface="メイリオ" panose="020B0604030504040204" pitchFamily="50" charset="-128"/>
              </a:rPr>
              <a:t>エクセルで記入する</a:t>
            </a:r>
            <a:endParaRPr kumimoji="1" lang="en-US" altLang="ja-JP" dirty="0">
              <a:solidFill>
                <a:schemeClr val="bg1"/>
              </a:solidFill>
              <a:latin typeface="メイリオ" panose="020B0604030504040204" pitchFamily="50" charset="-128"/>
              <a:ea typeface="メイリオ" panose="020B0604030504040204" pitchFamily="50" charset="-128"/>
            </a:endParaRPr>
          </a:p>
        </p:txBody>
      </p:sp>
      <p:sp>
        <p:nvSpPr>
          <p:cNvPr id="42" name="矢印: 下 41">
            <a:extLst>
              <a:ext uri="{FF2B5EF4-FFF2-40B4-BE49-F238E27FC236}">
                <a16:creationId xmlns:a16="http://schemas.microsoft.com/office/drawing/2014/main" id="{DFFDCE3C-9401-432D-A01A-9F87CF15D3F7}"/>
              </a:ext>
            </a:extLst>
          </p:cNvPr>
          <p:cNvSpPr/>
          <p:nvPr/>
        </p:nvSpPr>
        <p:spPr>
          <a:xfrm>
            <a:off x="5618283" y="4566532"/>
            <a:ext cx="955431" cy="467869"/>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ボックス 45">
            <a:extLst>
              <a:ext uri="{FF2B5EF4-FFF2-40B4-BE49-F238E27FC236}">
                <a16:creationId xmlns:a16="http://schemas.microsoft.com/office/drawing/2014/main" id="{6B4CC23A-09E6-42E3-A930-A31B48B1A0CE}"/>
              </a:ext>
            </a:extLst>
          </p:cNvPr>
          <p:cNvSpPr txBox="1"/>
          <p:nvPr/>
        </p:nvSpPr>
        <p:spPr>
          <a:xfrm>
            <a:off x="1000856" y="5125812"/>
            <a:ext cx="10190284" cy="923330"/>
          </a:xfrm>
          <a:prstGeom prst="rect">
            <a:avLst/>
          </a:prstGeom>
          <a:no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一つ</a:t>
            </a:r>
            <a:r>
              <a:rPr lang="en-US" altLang="ja-JP" dirty="0">
                <a:solidFill>
                  <a:schemeClr val="bg1"/>
                </a:solidFill>
                <a:latin typeface="メイリオ" panose="020B0604030504040204" pitchFamily="50" charset="-128"/>
                <a:ea typeface="メイリオ" panose="020B0604030504040204" pitchFamily="50" charset="-128"/>
              </a:rPr>
              <a:t>PC</a:t>
            </a:r>
            <a:r>
              <a:rPr lang="ja-JP" altLang="en-US" dirty="0">
                <a:solidFill>
                  <a:schemeClr val="bg1"/>
                </a:solidFill>
                <a:latin typeface="メイリオ" panose="020B0604030504040204" pitchFamily="50" charset="-128"/>
                <a:ea typeface="メイリオ" panose="020B0604030504040204" pitchFamily="50" charset="-128"/>
              </a:rPr>
              <a:t>に記入するという手間が増えた代わりに</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ja-JP" altLang="en-US" dirty="0">
                <a:solidFill>
                  <a:schemeClr val="bg1"/>
                </a:solidFill>
                <a:latin typeface="メイリオ" panose="020B0604030504040204" pitchFamily="50" charset="-128"/>
                <a:ea typeface="メイリオ" panose="020B0604030504040204" pitchFamily="50" charset="-128"/>
              </a:rPr>
              <a:t>その情報がこちらが手を加えない限り、</a:t>
            </a:r>
            <a:r>
              <a:rPr lang="ja-JP" altLang="en-US" b="1" u="sng" dirty="0">
                <a:solidFill>
                  <a:schemeClr val="bg1"/>
                </a:solidFill>
                <a:latin typeface="メイリオ" panose="020B0604030504040204" pitchFamily="50" charset="-128"/>
                <a:ea typeface="メイリオ" panose="020B0604030504040204" pitchFamily="50" charset="-128"/>
              </a:rPr>
              <a:t>忘れずに情報を保存する</a:t>
            </a:r>
            <a:r>
              <a:rPr lang="ja-JP" altLang="en-US" dirty="0">
                <a:solidFill>
                  <a:schemeClr val="bg1"/>
                </a:solidFill>
                <a:latin typeface="メイリオ" panose="020B0604030504040204" pitchFamily="50" charset="-128"/>
                <a:ea typeface="メイリオ" panose="020B0604030504040204" pitchFamily="50" charset="-128"/>
              </a:rPr>
              <a:t>ことができる</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ja-JP" altLang="en-US" dirty="0">
                <a:solidFill>
                  <a:schemeClr val="bg1"/>
                </a:solidFill>
                <a:latin typeface="メイリオ" panose="020B0604030504040204" pitchFamily="50" charset="-128"/>
                <a:ea typeface="メイリオ" panose="020B0604030504040204" pitchFamily="50" charset="-128"/>
              </a:rPr>
              <a:t>また、リストの表示や、写真の保存も可能にすることができる</a:t>
            </a:r>
            <a:endParaRPr lang="en-US" altLang="ja-JP"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794224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2767</TotalTime>
  <Words>2052</Words>
  <Application>Microsoft Office PowerPoint</Application>
  <PresentationFormat>ワイド画面</PresentationFormat>
  <Paragraphs>667</Paragraphs>
  <Slides>30</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HG創英角ｺﾞｼｯｸUB</vt:lpstr>
      <vt:lpstr>メイリオ</vt:lpstr>
      <vt:lpstr>游ゴシック</vt:lpstr>
      <vt:lpstr>游ゴシック Light</vt:lpstr>
      <vt:lpstr>Arial</vt:lpstr>
      <vt:lpstr>Office テーマ</vt:lpstr>
      <vt:lpstr> 新人研修成果物発表</vt:lpstr>
      <vt:lpstr>背景</vt:lpstr>
      <vt:lpstr>PowerPoint プレゼンテーション</vt:lpstr>
      <vt:lpstr>PowerPoint プレゼンテーション</vt:lpstr>
      <vt:lpstr>PowerPoint プレゼンテーション</vt:lpstr>
      <vt:lpstr>背景</vt:lpstr>
      <vt:lpstr>手法</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voice0085</dc:creator>
  <cp:lastModifiedBy>voice0085</cp:lastModifiedBy>
  <cp:revision>115</cp:revision>
  <dcterms:created xsi:type="dcterms:W3CDTF">2021-06-14T05:00:11Z</dcterms:created>
  <dcterms:modified xsi:type="dcterms:W3CDTF">2021-06-18T07:16:42Z</dcterms:modified>
</cp:coreProperties>
</file>